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Lst>
  <p:sldSz cy="5143500" cx="9144000"/>
  <p:notesSz cx="6858000" cy="9144000"/>
  <p:embeddedFontLst>
    <p:embeddedFont>
      <p:font typeface="Proxima Nova"/>
      <p:regular r:id="rId51"/>
      <p:bold r:id="rId52"/>
      <p:italic r:id="rId53"/>
      <p:boldItalic r:id="rId54"/>
    </p:embeddedFont>
    <p:embeddedFont>
      <p:font typeface="Corbel"/>
      <p:regular r:id="rId55"/>
      <p:bold r:id="rId56"/>
      <p:italic r:id="rId57"/>
      <p:boldItalic r:id="rId58"/>
    </p:embeddedFont>
    <p:embeddedFont>
      <p:font typeface="Open Sans SemiBold"/>
      <p:regular r:id="rId59"/>
      <p:bold r:id="rId60"/>
      <p:italic r:id="rId61"/>
      <p:boldItalic r:id="rId62"/>
    </p:embeddedFont>
    <p:embeddedFont>
      <p:font typeface="Open Sans ExtraBold"/>
      <p:bold r:id="rId63"/>
      <p:boldItalic r:id="rId64"/>
    </p:embeddedFont>
    <p:embeddedFont>
      <p:font typeface="Alfa Slab One"/>
      <p:regular r:id="rId65"/>
    </p:embeddedFont>
    <p:embeddedFont>
      <p:font typeface="Open Sans"/>
      <p:regular r:id="rId66"/>
      <p:bold r:id="rId67"/>
      <p:italic r:id="rId68"/>
      <p:boldItalic r:id="rId6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70" roundtripDataSignature="AMtx7mhpzh6jBloroVXILtcyMIe/KagUL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0" Type="http://customschemas.google.com/relationships/presentationmetadata" Target="meta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OpenSansSemiBold-boldItalic.fntdata"/><Relationship Id="rId61" Type="http://schemas.openxmlformats.org/officeDocument/2006/relationships/font" Target="fonts/OpenSansSemiBold-italic.fntdata"/><Relationship Id="rId20" Type="http://schemas.openxmlformats.org/officeDocument/2006/relationships/slide" Target="slides/slide15.xml"/><Relationship Id="rId64" Type="http://schemas.openxmlformats.org/officeDocument/2006/relationships/font" Target="fonts/OpenSansExtraBold-boldItalic.fntdata"/><Relationship Id="rId63" Type="http://schemas.openxmlformats.org/officeDocument/2006/relationships/font" Target="fonts/OpenSansExtraBold-bold.fntdata"/><Relationship Id="rId22" Type="http://schemas.openxmlformats.org/officeDocument/2006/relationships/slide" Target="slides/slide17.xml"/><Relationship Id="rId66" Type="http://schemas.openxmlformats.org/officeDocument/2006/relationships/font" Target="fonts/OpenSans-regular.fntdata"/><Relationship Id="rId21" Type="http://schemas.openxmlformats.org/officeDocument/2006/relationships/slide" Target="slides/slide16.xml"/><Relationship Id="rId65" Type="http://schemas.openxmlformats.org/officeDocument/2006/relationships/font" Target="fonts/AlfaSlabOne-regular.fntdata"/><Relationship Id="rId24" Type="http://schemas.openxmlformats.org/officeDocument/2006/relationships/slide" Target="slides/slide19.xml"/><Relationship Id="rId68" Type="http://schemas.openxmlformats.org/officeDocument/2006/relationships/font" Target="fonts/OpenSans-italic.fntdata"/><Relationship Id="rId23" Type="http://schemas.openxmlformats.org/officeDocument/2006/relationships/slide" Target="slides/slide18.xml"/><Relationship Id="rId67" Type="http://schemas.openxmlformats.org/officeDocument/2006/relationships/font" Target="fonts/OpenSans-bold.fntdata"/><Relationship Id="rId60" Type="http://schemas.openxmlformats.org/officeDocument/2006/relationships/font" Target="fonts/OpenSansSemiBold-bold.fntdata"/><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OpenSans-boldItalic.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ProximaNova-regular.fntdata"/><Relationship Id="rId50" Type="http://schemas.openxmlformats.org/officeDocument/2006/relationships/slide" Target="slides/slide45.xml"/><Relationship Id="rId53" Type="http://schemas.openxmlformats.org/officeDocument/2006/relationships/font" Target="fonts/ProximaNova-italic.fntdata"/><Relationship Id="rId52" Type="http://schemas.openxmlformats.org/officeDocument/2006/relationships/font" Target="fonts/ProximaNova-bold.fntdata"/><Relationship Id="rId11" Type="http://schemas.openxmlformats.org/officeDocument/2006/relationships/slide" Target="slides/slide6.xml"/><Relationship Id="rId55" Type="http://schemas.openxmlformats.org/officeDocument/2006/relationships/font" Target="fonts/Corbel-regular.fntdata"/><Relationship Id="rId10" Type="http://schemas.openxmlformats.org/officeDocument/2006/relationships/slide" Target="slides/slide5.xml"/><Relationship Id="rId54" Type="http://schemas.openxmlformats.org/officeDocument/2006/relationships/font" Target="fonts/ProximaNova-boldItalic.fntdata"/><Relationship Id="rId13" Type="http://schemas.openxmlformats.org/officeDocument/2006/relationships/slide" Target="slides/slide8.xml"/><Relationship Id="rId57" Type="http://schemas.openxmlformats.org/officeDocument/2006/relationships/font" Target="fonts/Corbel-italic.fntdata"/><Relationship Id="rId12" Type="http://schemas.openxmlformats.org/officeDocument/2006/relationships/slide" Target="slides/slide7.xml"/><Relationship Id="rId56" Type="http://schemas.openxmlformats.org/officeDocument/2006/relationships/font" Target="fonts/Corbel-bold.fntdata"/><Relationship Id="rId15" Type="http://schemas.openxmlformats.org/officeDocument/2006/relationships/slide" Target="slides/slide10.xml"/><Relationship Id="rId59" Type="http://schemas.openxmlformats.org/officeDocument/2006/relationships/font" Target="fonts/OpenSansSemiBold-regular.fntdata"/><Relationship Id="rId14" Type="http://schemas.openxmlformats.org/officeDocument/2006/relationships/slide" Target="slides/slide9.xml"/><Relationship Id="rId58" Type="http://schemas.openxmlformats.org/officeDocument/2006/relationships/font" Target="fonts/Corbel-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This is a template. Please make a copy/duplicate of the template before editing.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3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3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3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3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3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3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6" name="Google Shape;23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 name="Google Shape;10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54c0914ea9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1" name="Google Shape;241;g254c0914ea9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3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4" name="Google Shape;254;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3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4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3" name="Google Shape;273;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4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4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4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2ef8a9189b9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g2ef8a9189b9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 name="Google Shape;11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ef8a9189b9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g2ef8a9189b9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2ef8a9189b9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g2ef8a9189b9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2ef8a9189b9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g2ef8a9189b9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1272c19d053_0_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5" name="Google Shape;325;g1272c19d053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4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1272c19d053_0_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6" name="Google Shape;336;g1272c19d053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5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5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8" name="Google Shape;348;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1272c19d053_0_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5" name="Google Shape;355;g1272c19d053_0_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1272c19d053_0_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1" name="Google Shape;361;g1272c19d053_0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27a7657ca1_0_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g127a7657ca1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5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5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5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5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1272c19d053_0_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0" name="Google Shape;390;g1272c19d053_0_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127b0c22a09_1_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6" name="Google Shape;396;g127b0c22a09_1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8c8eb7978c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g28c8eb7978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8c8eb7978c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g28c8eb7978c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27a7657ca1_0_1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g127a7657ca1_0_1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B">
  <p:cSld name="TITLE_1">
    <p:spTree>
      <p:nvGrpSpPr>
        <p:cNvPr id="9" name="Shape 9"/>
        <p:cNvGrpSpPr/>
        <p:nvPr/>
      </p:nvGrpSpPr>
      <p:grpSpPr>
        <a:xfrm>
          <a:off x="0" y="0"/>
          <a:ext cx="0" cy="0"/>
          <a:chOff x="0" y="0"/>
          <a:chExt cx="0" cy="0"/>
        </a:xfrm>
      </p:grpSpPr>
      <p:sp>
        <p:nvSpPr>
          <p:cNvPr id="10" name="Google Shape;10;p7"/>
          <p:cNvSpPr/>
          <p:nvPr/>
        </p:nvSpPr>
        <p:spPr>
          <a:xfrm>
            <a:off x="-25125" y="-25125"/>
            <a:ext cx="9169200" cy="3064800"/>
          </a:xfrm>
          <a:prstGeom prst="rect">
            <a:avLst/>
          </a:prstGeom>
          <a:solidFill>
            <a:srgbClr val="490F5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pen Sans"/>
              <a:ea typeface="Open Sans"/>
              <a:cs typeface="Open Sans"/>
              <a:sym typeface="Open Sans"/>
            </a:endParaRPr>
          </a:p>
        </p:txBody>
      </p:sp>
      <p:cxnSp>
        <p:nvCxnSpPr>
          <p:cNvPr id="11" name="Google Shape;11;p7"/>
          <p:cNvCxnSpPr/>
          <p:nvPr/>
        </p:nvCxnSpPr>
        <p:spPr>
          <a:xfrm>
            <a:off x="4278300" y="2751163"/>
            <a:ext cx="587400" cy="0"/>
          </a:xfrm>
          <a:prstGeom prst="straightConnector1">
            <a:avLst/>
          </a:prstGeom>
          <a:noFill/>
          <a:ln cap="flat" cmpd="sng" w="76200">
            <a:solidFill>
              <a:srgbClr val="23A595"/>
            </a:solidFill>
            <a:prstDash val="solid"/>
            <a:round/>
            <a:headEnd len="sm" w="sm" type="none"/>
            <a:tailEnd len="sm" w="sm" type="none"/>
          </a:ln>
        </p:spPr>
      </p:cxnSp>
      <p:sp>
        <p:nvSpPr>
          <p:cNvPr id="12" name="Google Shape;12;p7"/>
          <p:cNvSpPr txBox="1"/>
          <p:nvPr>
            <p:ph type="ctrTitle"/>
          </p:nvPr>
        </p:nvSpPr>
        <p:spPr>
          <a:xfrm>
            <a:off x="311700" y="595975"/>
            <a:ext cx="8520600" cy="1957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rgbClr val="FFFFFF"/>
              </a:buClr>
              <a:buSzPts val="5400"/>
              <a:buFont typeface="Open Sans ExtraBold"/>
              <a:buNone/>
              <a:defRPr b="1" sz="5400">
                <a:solidFill>
                  <a:srgbClr val="FFFFFF"/>
                </a:solidFill>
                <a:latin typeface="Open Sans ExtraBold"/>
                <a:ea typeface="Open Sans ExtraBold"/>
                <a:cs typeface="Open Sans ExtraBold"/>
                <a:sym typeface="Open Sans ExtraBold"/>
              </a:defRPr>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p:txBody>
      </p:sp>
      <p:sp>
        <p:nvSpPr>
          <p:cNvPr id="13" name="Google Shape;13;p7"/>
          <p:cNvSpPr txBox="1"/>
          <p:nvPr>
            <p:ph idx="1" type="subTitle"/>
          </p:nvPr>
        </p:nvSpPr>
        <p:spPr>
          <a:xfrm>
            <a:off x="311700" y="3580323"/>
            <a:ext cx="8520600" cy="733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4" name="Google Shape;14;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pic>
        <p:nvPicPr>
          <p:cNvPr id="15" name="Google Shape;15;p7"/>
          <p:cNvPicPr preferRelativeResize="0"/>
          <p:nvPr/>
        </p:nvPicPr>
        <p:blipFill rotWithShape="1">
          <a:blip r:embed="rId2">
            <a:alphaModFix/>
          </a:blip>
          <a:srcRect b="0" l="0" r="0" t="0"/>
          <a:stretch/>
        </p:blipFill>
        <p:spPr>
          <a:xfrm>
            <a:off x="113050" y="4511376"/>
            <a:ext cx="2177562" cy="5454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A 1">
  <p:cSld name="SECTION_TITLE_AND_DESCRIPTION_2">
    <p:spTree>
      <p:nvGrpSpPr>
        <p:cNvPr id="50" name="Shape 50"/>
        <p:cNvGrpSpPr/>
        <p:nvPr/>
      </p:nvGrpSpPr>
      <p:grpSpPr>
        <a:xfrm>
          <a:off x="0" y="0"/>
          <a:ext cx="0" cy="0"/>
          <a:chOff x="0" y="0"/>
          <a:chExt cx="0" cy="0"/>
        </a:xfrm>
      </p:grpSpPr>
      <p:sp>
        <p:nvSpPr>
          <p:cNvPr id="51" name="Google Shape;51;p21"/>
          <p:cNvSpPr/>
          <p:nvPr/>
        </p:nvSpPr>
        <p:spPr>
          <a:xfrm>
            <a:off x="0" y="0"/>
            <a:ext cx="4572000" cy="5143500"/>
          </a:xfrm>
          <a:prstGeom prst="rect">
            <a:avLst/>
          </a:prstGeom>
          <a:solidFill>
            <a:srgbClr val="490F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2" name="Google Shape;52;p21"/>
          <p:cNvCxnSpPr/>
          <p:nvPr/>
        </p:nvCxnSpPr>
        <p:spPr>
          <a:xfrm>
            <a:off x="457675" y="4495400"/>
            <a:ext cx="468300" cy="0"/>
          </a:xfrm>
          <a:prstGeom prst="straightConnector1">
            <a:avLst/>
          </a:prstGeom>
          <a:noFill/>
          <a:ln cap="flat" cmpd="sng" w="28575">
            <a:solidFill>
              <a:schemeClr val="lt1"/>
            </a:solidFill>
            <a:prstDash val="solid"/>
            <a:round/>
            <a:headEnd len="sm" w="sm" type="none"/>
            <a:tailEnd len="sm" w="sm" type="none"/>
          </a:ln>
        </p:spPr>
      </p:cxnSp>
      <p:sp>
        <p:nvSpPr>
          <p:cNvPr id="53" name="Google Shape;53;p21"/>
          <p:cNvSpPr txBox="1"/>
          <p:nvPr>
            <p:ph type="title"/>
          </p:nvPr>
        </p:nvSpPr>
        <p:spPr>
          <a:xfrm>
            <a:off x="367500" y="552650"/>
            <a:ext cx="3837000" cy="1909200"/>
          </a:xfrm>
          <a:prstGeom prst="rect">
            <a:avLst/>
          </a:prstGeom>
          <a:noFill/>
          <a:ln>
            <a:noFill/>
          </a:ln>
        </p:spPr>
        <p:txBody>
          <a:bodyPr anchorCtr="0" anchor="b" bIns="91425" lIns="91425" spcFirstLastPara="1" rIns="91425" wrap="square" tIns="91425">
            <a:spAutoFit/>
          </a:bodyPr>
          <a:lstStyle>
            <a:lvl1pPr lvl="0" algn="ctr">
              <a:lnSpc>
                <a:spcPct val="100000"/>
              </a:lnSpc>
              <a:spcBef>
                <a:spcPts val="0"/>
              </a:spcBef>
              <a:spcAft>
                <a:spcPts val="0"/>
              </a:spcAft>
              <a:buClr>
                <a:schemeClr val="lt1"/>
              </a:buClr>
              <a:buSzPts val="3800"/>
              <a:buNone/>
              <a:defRPr sz="3800">
                <a:solidFill>
                  <a:schemeClr val="lt1"/>
                </a:solidFill>
              </a:defRPr>
            </a:lvl1pPr>
            <a:lvl2pPr lvl="1" algn="ctr">
              <a:lnSpc>
                <a:spcPct val="100000"/>
              </a:lnSpc>
              <a:spcBef>
                <a:spcPts val="0"/>
              </a:spcBef>
              <a:spcAft>
                <a:spcPts val="0"/>
              </a:spcAft>
              <a:buClr>
                <a:schemeClr val="lt1"/>
              </a:buClr>
              <a:buSzPts val="3800"/>
              <a:buNone/>
              <a:defRPr sz="3800">
                <a:solidFill>
                  <a:schemeClr val="lt1"/>
                </a:solidFill>
              </a:defRPr>
            </a:lvl2pPr>
            <a:lvl3pPr lvl="2" algn="ctr">
              <a:lnSpc>
                <a:spcPct val="100000"/>
              </a:lnSpc>
              <a:spcBef>
                <a:spcPts val="0"/>
              </a:spcBef>
              <a:spcAft>
                <a:spcPts val="0"/>
              </a:spcAft>
              <a:buClr>
                <a:schemeClr val="lt1"/>
              </a:buClr>
              <a:buSzPts val="3800"/>
              <a:buNone/>
              <a:defRPr sz="3800">
                <a:solidFill>
                  <a:schemeClr val="lt1"/>
                </a:solidFill>
              </a:defRPr>
            </a:lvl3pPr>
            <a:lvl4pPr lvl="3" algn="ctr">
              <a:lnSpc>
                <a:spcPct val="100000"/>
              </a:lnSpc>
              <a:spcBef>
                <a:spcPts val="0"/>
              </a:spcBef>
              <a:spcAft>
                <a:spcPts val="0"/>
              </a:spcAft>
              <a:buClr>
                <a:schemeClr val="lt1"/>
              </a:buClr>
              <a:buSzPts val="3800"/>
              <a:buNone/>
              <a:defRPr sz="3800">
                <a:solidFill>
                  <a:schemeClr val="lt1"/>
                </a:solidFill>
              </a:defRPr>
            </a:lvl4pPr>
            <a:lvl5pPr lvl="4" algn="ctr">
              <a:lnSpc>
                <a:spcPct val="100000"/>
              </a:lnSpc>
              <a:spcBef>
                <a:spcPts val="0"/>
              </a:spcBef>
              <a:spcAft>
                <a:spcPts val="0"/>
              </a:spcAft>
              <a:buClr>
                <a:schemeClr val="lt1"/>
              </a:buClr>
              <a:buSzPts val="3800"/>
              <a:buNone/>
              <a:defRPr sz="3800">
                <a:solidFill>
                  <a:schemeClr val="lt1"/>
                </a:solidFill>
              </a:defRPr>
            </a:lvl5pPr>
            <a:lvl6pPr lvl="5" algn="ctr">
              <a:lnSpc>
                <a:spcPct val="100000"/>
              </a:lnSpc>
              <a:spcBef>
                <a:spcPts val="0"/>
              </a:spcBef>
              <a:spcAft>
                <a:spcPts val="0"/>
              </a:spcAft>
              <a:buClr>
                <a:schemeClr val="lt1"/>
              </a:buClr>
              <a:buSzPts val="3800"/>
              <a:buNone/>
              <a:defRPr sz="3800">
                <a:solidFill>
                  <a:schemeClr val="lt1"/>
                </a:solidFill>
              </a:defRPr>
            </a:lvl6pPr>
            <a:lvl7pPr lvl="6" algn="ctr">
              <a:lnSpc>
                <a:spcPct val="100000"/>
              </a:lnSpc>
              <a:spcBef>
                <a:spcPts val="0"/>
              </a:spcBef>
              <a:spcAft>
                <a:spcPts val="0"/>
              </a:spcAft>
              <a:buClr>
                <a:schemeClr val="lt1"/>
              </a:buClr>
              <a:buSzPts val="3800"/>
              <a:buNone/>
              <a:defRPr sz="3800">
                <a:solidFill>
                  <a:schemeClr val="lt1"/>
                </a:solidFill>
              </a:defRPr>
            </a:lvl7pPr>
            <a:lvl8pPr lvl="7" algn="ctr">
              <a:lnSpc>
                <a:spcPct val="100000"/>
              </a:lnSpc>
              <a:spcBef>
                <a:spcPts val="0"/>
              </a:spcBef>
              <a:spcAft>
                <a:spcPts val="0"/>
              </a:spcAft>
              <a:buClr>
                <a:schemeClr val="lt1"/>
              </a:buClr>
              <a:buSzPts val="3800"/>
              <a:buNone/>
              <a:defRPr sz="3800">
                <a:solidFill>
                  <a:schemeClr val="lt1"/>
                </a:solidFill>
              </a:defRPr>
            </a:lvl8pPr>
            <a:lvl9pPr lvl="8" algn="ctr">
              <a:lnSpc>
                <a:spcPct val="100000"/>
              </a:lnSpc>
              <a:spcBef>
                <a:spcPts val="0"/>
              </a:spcBef>
              <a:spcAft>
                <a:spcPts val="0"/>
              </a:spcAft>
              <a:buClr>
                <a:schemeClr val="lt1"/>
              </a:buClr>
              <a:buSzPts val="3800"/>
              <a:buNone/>
              <a:defRPr sz="3800">
                <a:solidFill>
                  <a:schemeClr val="lt1"/>
                </a:solidFill>
              </a:defRPr>
            </a:lvl9pPr>
          </a:lstStyle>
          <a:p/>
        </p:txBody>
      </p:sp>
      <p:sp>
        <p:nvSpPr>
          <p:cNvPr id="54" name="Google Shape;54;p21"/>
          <p:cNvSpPr txBox="1"/>
          <p:nvPr>
            <p:ph idx="1" type="body"/>
          </p:nvPr>
        </p:nvSpPr>
        <p:spPr>
          <a:xfrm>
            <a:off x="495415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sz="1800"/>
            </a:lvl1pPr>
            <a:lvl2pPr indent="-342900" lvl="1" marL="914400" algn="l">
              <a:lnSpc>
                <a:spcPct val="115000"/>
              </a:lnSpc>
              <a:spcBef>
                <a:spcPts val="0"/>
              </a:spcBef>
              <a:spcAft>
                <a:spcPts val="0"/>
              </a:spcAft>
              <a:buSzPts val="1800"/>
              <a:buChar char="○"/>
              <a:defRPr sz="1800"/>
            </a:lvl2pPr>
            <a:lvl3pPr indent="-342900" lvl="2" marL="1371600" algn="l">
              <a:lnSpc>
                <a:spcPct val="115000"/>
              </a:lnSpc>
              <a:spcBef>
                <a:spcPts val="0"/>
              </a:spcBef>
              <a:spcAft>
                <a:spcPts val="0"/>
              </a:spcAft>
              <a:buSzPts val="1800"/>
              <a:buChar char="■"/>
              <a:defRPr sz="1800"/>
            </a:lvl3pPr>
            <a:lvl4pPr indent="-342900" lvl="3" marL="1828800" algn="l">
              <a:lnSpc>
                <a:spcPct val="115000"/>
              </a:lnSpc>
              <a:spcBef>
                <a:spcPts val="0"/>
              </a:spcBef>
              <a:spcAft>
                <a:spcPts val="0"/>
              </a:spcAft>
              <a:buSzPts val="1800"/>
              <a:buChar char="●"/>
              <a:defRPr sz="1800"/>
            </a:lvl4pPr>
            <a:lvl5pPr indent="-342900" lvl="4" marL="2286000" algn="l">
              <a:lnSpc>
                <a:spcPct val="115000"/>
              </a:lnSpc>
              <a:spcBef>
                <a:spcPts val="0"/>
              </a:spcBef>
              <a:spcAft>
                <a:spcPts val="0"/>
              </a:spcAft>
              <a:buSzPts val="1800"/>
              <a:buChar char="○"/>
              <a:defRPr sz="1800"/>
            </a:lvl5pPr>
            <a:lvl6pPr indent="-355600" lvl="5" marL="2743200" algn="l">
              <a:lnSpc>
                <a:spcPct val="115000"/>
              </a:lnSpc>
              <a:spcBef>
                <a:spcPts val="0"/>
              </a:spcBef>
              <a:spcAft>
                <a:spcPts val="0"/>
              </a:spcAft>
              <a:buSzPts val="2000"/>
              <a:buChar char="■"/>
              <a:defRPr sz="1800"/>
            </a:lvl6pPr>
            <a:lvl7pPr indent="-342900" lvl="6" marL="3200400" algn="l">
              <a:lnSpc>
                <a:spcPct val="115000"/>
              </a:lnSpc>
              <a:spcBef>
                <a:spcPts val="0"/>
              </a:spcBef>
              <a:spcAft>
                <a:spcPts val="0"/>
              </a:spcAft>
              <a:buSzPts val="1800"/>
              <a:buChar char="●"/>
              <a:defRPr sz="1800"/>
            </a:lvl7pPr>
            <a:lvl8pPr indent="-342900" lvl="7" marL="3657600" algn="l">
              <a:lnSpc>
                <a:spcPct val="115000"/>
              </a:lnSpc>
              <a:spcBef>
                <a:spcPts val="0"/>
              </a:spcBef>
              <a:spcAft>
                <a:spcPts val="0"/>
              </a:spcAft>
              <a:buSzPts val="1800"/>
              <a:buChar char="○"/>
              <a:defRPr sz="1800"/>
            </a:lvl8pPr>
            <a:lvl9pPr indent="-342900" lvl="8" marL="4114800" algn="l">
              <a:lnSpc>
                <a:spcPct val="115000"/>
              </a:lnSpc>
              <a:spcBef>
                <a:spcPts val="0"/>
              </a:spcBef>
              <a:spcAft>
                <a:spcPts val="0"/>
              </a:spcAft>
              <a:buSzPts val="1800"/>
              <a:buChar char="■"/>
              <a:defRPr sz="1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A" type="title">
  <p:cSld name="TITLE">
    <p:spTree>
      <p:nvGrpSpPr>
        <p:cNvPr id="55" name="Shape 55"/>
        <p:cNvGrpSpPr/>
        <p:nvPr/>
      </p:nvGrpSpPr>
      <p:grpSpPr>
        <a:xfrm>
          <a:off x="0" y="0"/>
          <a:ext cx="0" cy="0"/>
          <a:chOff x="0" y="0"/>
          <a:chExt cx="0" cy="0"/>
        </a:xfrm>
      </p:grpSpPr>
      <p:cxnSp>
        <p:nvCxnSpPr>
          <p:cNvPr id="56" name="Google Shape;56;p12"/>
          <p:cNvCxnSpPr/>
          <p:nvPr/>
        </p:nvCxnSpPr>
        <p:spPr>
          <a:xfrm>
            <a:off x="4278300" y="2751163"/>
            <a:ext cx="587400" cy="0"/>
          </a:xfrm>
          <a:prstGeom prst="straightConnector1">
            <a:avLst/>
          </a:prstGeom>
          <a:noFill/>
          <a:ln cap="flat" cmpd="sng" w="76200">
            <a:solidFill>
              <a:srgbClr val="23A595"/>
            </a:solidFill>
            <a:prstDash val="solid"/>
            <a:round/>
            <a:headEnd len="sm" w="sm" type="none"/>
            <a:tailEnd len="sm" w="sm" type="none"/>
          </a:ln>
        </p:spPr>
      </p:cxnSp>
      <p:sp>
        <p:nvSpPr>
          <p:cNvPr id="57" name="Google Shape;57;p12"/>
          <p:cNvSpPr txBox="1"/>
          <p:nvPr>
            <p:ph type="ctrTitle"/>
          </p:nvPr>
        </p:nvSpPr>
        <p:spPr>
          <a:xfrm>
            <a:off x="311700" y="595975"/>
            <a:ext cx="8520600" cy="1957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rgbClr val="490F52"/>
              </a:buClr>
              <a:buSzPts val="5400"/>
              <a:buFont typeface="Open Sans ExtraBold"/>
              <a:buNone/>
              <a:defRPr b="1" sz="5400">
                <a:solidFill>
                  <a:srgbClr val="490F52"/>
                </a:solidFill>
                <a:latin typeface="Open Sans ExtraBold"/>
                <a:ea typeface="Open Sans ExtraBold"/>
                <a:cs typeface="Open Sans ExtraBold"/>
                <a:sym typeface="Open Sans ExtraBold"/>
              </a:defRPr>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p:txBody>
      </p:sp>
      <p:sp>
        <p:nvSpPr>
          <p:cNvPr id="58" name="Google Shape;58;p12"/>
          <p:cNvSpPr txBox="1"/>
          <p:nvPr>
            <p:ph idx="1" type="subTitle"/>
          </p:nvPr>
        </p:nvSpPr>
        <p:spPr>
          <a:xfrm>
            <a:off x="311700" y="3165823"/>
            <a:ext cx="8520600" cy="733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59" name="Google Shape;59;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pic>
        <p:nvPicPr>
          <p:cNvPr id="60" name="Google Shape;60;p12"/>
          <p:cNvPicPr preferRelativeResize="0"/>
          <p:nvPr/>
        </p:nvPicPr>
        <p:blipFill rotWithShape="1">
          <a:blip r:embed="rId2">
            <a:alphaModFix/>
          </a:blip>
          <a:srcRect b="0" l="0" r="0" t="0"/>
          <a:stretch/>
        </p:blipFill>
        <p:spPr>
          <a:xfrm>
            <a:off x="113050" y="4511376"/>
            <a:ext cx="2177562" cy="54545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C">
  <p:cSld name="TITLE_1_1">
    <p:spTree>
      <p:nvGrpSpPr>
        <p:cNvPr id="61" name="Shape 61"/>
        <p:cNvGrpSpPr/>
        <p:nvPr/>
      </p:nvGrpSpPr>
      <p:grpSpPr>
        <a:xfrm>
          <a:off x="0" y="0"/>
          <a:ext cx="0" cy="0"/>
          <a:chOff x="0" y="0"/>
          <a:chExt cx="0" cy="0"/>
        </a:xfrm>
      </p:grpSpPr>
      <p:sp>
        <p:nvSpPr>
          <p:cNvPr id="62" name="Google Shape;62;p13"/>
          <p:cNvSpPr/>
          <p:nvPr/>
        </p:nvSpPr>
        <p:spPr>
          <a:xfrm>
            <a:off x="-25125" y="-25125"/>
            <a:ext cx="9169200" cy="3064800"/>
          </a:xfrm>
          <a:prstGeom prst="rect">
            <a:avLst/>
          </a:prstGeom>
          <a:solidFill>
            <a:srgbClr val="23A59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pen Sans"/>
              <a:ea typeface="Open Sans"/>
              <a:cs typeface="Open Sans"/>
              <a:sym typeface="Open Sans"/>
            </a:endParaRPr>
          </a:p>
        </p:txBody>
      </p:sp>
      <p:cxnSp>
        <p:nvCxnSpPr>
          <p:cNvPr id="63" name="Google Shape;63;p13"/>
          <p:cNvCxnSpPr/>
          <p:nvPr/>
        </p:nvCxnSpPr>
        <p:spPr>
          <a:xfrm>
            <a:off x="4278300" y="2751163"/>
            <a:ext cx="587400" cy="0"/>
          </a:xfrm>
          <a:prstGeom prst="straightConnector1">
            <a:avLst/>
          </a:prstGeom>
          <a:noFill/>
          <a:ln cap="flat" cmpd="sng" w="76200">
            <a:solidFill>
              <a:srgbClr val="490F52"/>
            </a:solidFill>
            <a:prstDash val="solid"/>
            <a:round/>
            <a:headEnd len="sm" w="sm" type="none"/>
            <a:tailEnd len="sm" w="sm" type="none"/>
          </a:ln>
        </p:spPr>
      </p:cxnSp>
      <p:sp>
        <p:nvSpPr>
          <p:cNvPr id="64" name="Google Shape;64;p13"/>
          <p:cNvSpPr txBox="1"/>
          <p:nvPr>
            <p:ph type="ctrTitle"/>
          </p:nvPr>
        </p:nvSpPr>
        <p:spPr>
          <a:xfrm>
            <a:off x="311700" y="595975"/>
            <a:ext cx="8520600" cy="1957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rgbClr val="FFFFFF"/>
              </a:buClr>
              <a:buSzPts val="5400"/>
              <a:buFont typeface="Open Sans ExtraBold"/>
              <a:buNone/>
              <a:defRPr b="1" sz="5400">
                <a:solidFill>
                  <a:srgbClr val="FFFFFF"/>
                </a:solidFill>
                <a:latin typeface="Open Sans ExtraBold"/>
                <a:ea typeface="Open Sans ExtraBold"/>
                <a:cs typeface="Open Sans ExtraBold"/>
                <a:sym typeface="Open Sans ExtraBold"/>
              </a:defRPr>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p:txBody>
      </p:sp>
      <p:sp>
        <p:nvSpPr>
          <p:cNvPr id="65" name="Google Shape;65;p13"/>
          <p:cNvSpPr txBox="1"/>
          <p:nvPr>
            <p:ph idx="1" type="subTitle"/>
          </p:nvPr>
        </p:nvSpPr>
        <p:spPr>
          <a:xfrm>
            <a:off x="311700" y="3580323"/>
            <a:ext cx="8520600" cy="733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66" name="Google Shape;66;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pic>
        <p:nvPicPr>
          <p:cNvPr id="67" name="Google Shape;67;p13"/>
          <p:cNvPicPr preferRelativeResize="0"/>
          <p:nvPr/>
        </p:nvPicPr>
        <p:blipFill rotWithShape="1">
          <a:blip r:embed="rId2">
            <a:alphaModFix/>
          </a:blip>
          <a:srcRect b="0" l="0" r="0" t="0"/>
          <a:stretch/>
        </p:blipFill>
        <p:spPr>
          <a:xfrm>
            <a:off x="113050" y="4511376"/>
            <a:ext cx="2177562" cy="54545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8" name="Shape 68"/>
        <p:cNvGrpSpPr/>
        <p:nvPr/>
      </p:nvGrpSpPr>
      <p:grpSpPr>
        <a:xfrm>
          <a:off x="0" y="0"/>
          <a:ext cx="0" cy="0"/>
          <a:chOff x="0" y="0"/>
          <a:chExt cx="0" cy="0"/>
        </a:xfrm>
      </p:grpSpPr>
      <p:sp>
        <p:nvSpPr>
          <p:cNvPr id="69" name="Google Shape;69;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70" name="Google Shape;70;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A">
  <p:cSld name="MAIN_POINT">
    <p:bg>
      <p:bgPr>
        <a:solidFill>
          <a:srgbClr val="490F52"/>
        </a:solidFill>
      </p:bgPr>
    </p:bg>
    <p:spTree>
      <p:nvGrpSpPr>
        <p:cNvPr id="71" name="Shape 71"/>
        <p:cNvGrpSpPr/>
        <p:nvPr/>
      </p:nvGrpSpPr>
      <p:grpSpPr>
        <a:xfrm>
          <a:off x="0" y="0"/>
          <a:ext cx="0" cy="0"/>
          <a:chOff x="0" y="0"/>
          <a:chExt cx="0" cy="0"/>
        </a:xfrm>
      </p:grpSpPr>
      <p:sp>
        <p:nvSpPr>
          <p:cNvPr id="72" name="Google Shape;72;p18"/>
          <p:cNvSpPr txBox="1"/>
          <p:nvPr>
            <p:ph type="title"/>
          </p:nvPr>
        </p:nvSpPr>
        <p:spPr>
          <a:xfrm>
            <a:off x="490250" y="526350"/>
            <a:ext cx="5683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Font typeface="Open Sans ExtraBold"/>
              <a:buNone/>
              <a:defRPr b="1" sz="4800">
                <a:solidFill>
                  <a:schemeClr val="lt1"/>
                </a:solidFill>
                <a:latin typeface="Open Sans ExtraBold"/>
                <a:ea typeface="Open Sans ExtraBold"/>
                <a:cs typeface="Open Sans ExtraBold"/>
                <a:sym typeface="Open Sans ExtraBold"/>
              </a:defRPr>
            </a:lvl2pPr>
            <a:lvl3pPr lvl="2" algn="l">
              <a:lnSpc>
                <a:spcPct val="100000"/>
              </a:lnSpc>
              <a:spcBef>
                <a:spcPts val="0"/>
              </a:spcBef>
              <a:spcAft>
                <a:spcPts val="0"/>
              </a:spcAft>
              <a:buClr>
                <a:schemeClr val="lt1"/>
              </a:buClr>
              <a:buSzPts val="4800"/>
              <a:buFont typeface="Open Sans ExtraBold"/>
              <a:buNone/>
              <a:defRPr b="1" sz="4800">
                <a:solidFill>
                  <a:schemeClr val="lt1"/>
                </a:solidFill>
                <a:latin typeface="Open Sans ExtraBold"/>
                <a:ea typeface="Open Sans ExtraBold"/>
                <a:cs typeface="Open Sans ExtraBold"/>
                <a:sym typeface="Open Sans ExtraBold"/>
              </a:defRPr>
            </a:lvl3pPr>
            <a:lvl4pPr lvl="3" algn="l">
              <a:lnSpc>
                <a:spcPct val="100000"/>
              </a:lnSpc>
              <a:spcBef>
                <a:spcPts val="0"/>
              </a:spcBef>
              <a:spcAft>
                <a:spcPts val="0"/>
              </a:spcAft>
              <a:buClr>
                <a:schemeClr val="lt1"/>
              </a:buClr>
              <a:buSzPts val="4800"/>
              <a:buFont typeface="Open Sans ExtraBold"/>
              <a:buNone/>
              <a:defRPr b="1" sz="4800">
                <a:solidFill>
                  <a:schemeClr val="lt1"/>
                </a:solidFill>
                <a:latin typeface="Open Sans ExtraBold"/>
                <a:ea typeface="Open Sans ExtraBold"/>
                <a:cs typeface="Open Sans ExtraBold"/>
                <a:sym typeface="Open Sans ExtraBold"/>
              </a:defRPr>
            </a:lvl4pPr>
            <a:lvl5pPr lvl="4" algn="l">
              <a:lnSpc>
                <a:spcPct val="100000"/>
              </a:lnSpc>
              <a:spcBef>
                <a:spcPts val="0"/>
              </a:spcBef>
              <a:spcAft>
                <a:spcPts val="0"/>
              </a:spcAft>
              <a:buClr>
                <a:schemeClr val="lt1"/>
              </a:buClr>
              <a:buSzPts val="4800"/>
              <a:buFont typeface="Open Sans ExtraBold"/>
              <a:buNone/>
              <a:defRPr b="1" sz="4800">
                <a:solidFill>
                  <a:schemeClr val="lt1"/>
                </a:solidFill>
                <a:latin typeface="Open Sans ExtraBold"/>
                <a:ea typeface="Open Sans ExtraBold"/>
                <a:cs typeface="Open Sans ExtraBold"/>
                <a:sym typeface="Open Sans ExtraBold"/>
              </a:defRPr>
            </a:lvl5pPr>
            <a:lvl6pPr lvl="5" algn="l">
              <a:lnSpc>
                <a:spcPct val="100000"/>
              </a:lnSpc>
              <a:spcBef>
                <a:spcPts val="0"/>
              </a:spcBef>
              <a:spcAft>
                <a:spcPts val="0"/>
              </a:spcAft>
              <a:buClr>
                <a:schemeClr val="lt1"/>
              </a:buClr>
              <a:buSzPts val="4800"/>
              <a:buFont typeface="Open Sans ExtraBold"/>
              <a:buNone/>
              <a:defRPr b="1" sz="4800">
                <a:solidFill>
                  <a:schemeClr val="lt1"/>
                </a:solidFill>
                <a:latin typeface="Open Sans ExtraBold"/>
                <a:ea typeface="Open Sans ExtraBold"/>
                <a:cs typeface="Open Sans ExtraBold"/>
                <a:sym typeface="Open Sans ExtraBold"/>
              </a:defRPr>
            </a:lvl6pPr>
            <a:lvl7pPr lvl="6" algn="l">
              <a:lnSpc>
                <a:spcPct val="100000"/>
              </a:lnSpc>
              <a:spcBef>
                <a:spcPts val="0"/>
              </a:spcBef>
              <a:spcAft>
                <a:spcPts val="0"/>
              </a:spcAft>
              <a:buClr>
                <a:schemeClr val="lt1"/>
              </a:buClr>
              <a:buSzPts val="4800"/>
              <a:buFont typeface="Open Sans ExtraBold"/>
              <a:buNone/>
              <a:defRPr b="1" sz="4800">
                <a:solidFill>
                  <a:schemeClr val="lt1"/>
                </a:solidFill>
                <a:latin typeface="Open Sans ExtraBold"/>
                <a:ea typeface="Open Sans ExtraBold"/>
                <a:cs typeface="Open Sans ExtraBold"/>
                <a:sym typeface="Open Sans ExtraBold"/>
              </a:defRPr>
            </a:lvl7pPr>
            <a:lvl8pPr lvl="7" algn="l">
              <a:lnSpc>
                <a:spcPct val="100000"/>
              </a:lnSpc>
              <a:spcBef>
                <a:spcPts val="0"/>
              </a:spcBef>
              <a:spcAft>
                <a:spcPts val="0"/>
              </a:spcAft>
              <a:buClr>
                <a:schemeClr val="lt1"/>
              </a:buClr>
              <a:buSzPts val="4800"/>
              <a:buFont typeface="Open Sans ExtraBold"/>
              <a:buNone/>
              <a:defRPr b="1" sz="4800">
                <a:solidFill>
                  <a:schemeClr val="lt1"/>
                </a:solidFill>
                <a:latin typeface="Open Sans ExtraBold"/>
                <a:ea typeface="Open Sans ExtraBold"/>
                <a:cs typeface="Open Sans ExtraBold"/>
                <a:sym typeface="Open Sans ExtraBold"/>
              </a:defRPr>
            </a:lvl8pPr>
            <a:lvl9pPr lvl="8" algn="l">
              <a:lnSpc>
                <a:spcPct val="100000"/>
              </a:lnSpc>
              <a:spcBef>
                <a:spcPts val="0"/>
              </a:spcBef>
              <a:spcAft>
                <a:spcPts val="0"/>
              </a:spcAft>
              <a:buClr>
                <a:schemeClr val="lt1"/>
              </a:buClr>
              <a:buSzPts val="4800"/>
              <a:buFont typeface="Open Sans ExtraBold"/>
              <a:buNone/>
              <a:defRPr b="1" sz="4800">
                <a:solidFill>
                  <a:schemeClr val="lt1"/>
                </a:solidFill>
                <a:latin typeface="Open Sans ExtraBold"/>
                <a:ea typeface="Open Sans ExtraBold"/>
                <a:cs typeface="Open Sans ExtraBold"/>
                <a:sym typeface="Open Sans ExtraBold"/>
              </a:defRPr>
            </a:lvl9pPr>
          </a:lstStyle>
          <a:p/>
        </p:txBody>
      </p:sp>
      <p:sp>
        <p:nvSpPr>
          <p:cNvPr id="73" name="Google Shape;73;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ExtraBold"/>
                <a:ea typeface="Open Sans ExtraBold"/>
                <a:cs typeface="Open Sans ExtraBold"/>
                <a:sym typeface="Open Sans ExtraBold"/>
              </a:defRPr>
            </a:lvl1pPr>
            <a:lvl2pPr indent="0" lvl="1"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ExtraBold"/>
                <a:ea typeface="Open Sans ExtraBold"/>
                <a:cs typeface="Open Sans ExtraBold"/>
                <a:sym typeface="Open Sans ExtraBold"/>
              </a:defRPr>
            </a:lvl2pPr>
            <a:lvl3pPr indent="0" lvl="2"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ExtraBold"/>
                <a:ea typeface="Open Sans ExtraBold"/>
                <a:cs typeface="Open Sans ExtraBold"/>
                <a:sym typeface="Open Sans ExtraBold"/>
              </a:defRPr>
            </a:lvl3pPr>
            <a:lvl4pPr indent="0" lvl="3"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ExtraBold"/>
                <a:ea typeface="Open Sans ExtraBold"/>
                <a:cs typeface="Open Sans ExtraBold"/>
                <a:sym typeface="Open Sans ExtraBold"/>
              </a:defRPr>
            </a:lvl4pPr>
            <a:lvl5pPr indent="0" lvl="4"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ExtraBold"/>
                <a:ea typeface="Open Sans ExtraBold"/>
                <a:cs typeface="Open Sans ExtraBold"/>
                <a:sym typeface="Open Sans ExtraBold"/>
              </a:defRPr>
            </a:lvl5pPr>
            <a:lvl6pPr indent="0" lvl="5"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ExtraBold"/>
                <a:ea typeface="Open Sans ExtraBold"/>
                <a:cs typeface="Open Sans ExtraBold"/>
                <a:sym typeface="Open Sans ExtraBold"/>
              </a:defRPr>
            </a:lvl6pPr>
            <a:lvl7pPr indent="0" lvl="6"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ExtraBold"/>
                <a:ea typeface="Open Sans ExtraBold"/>
                <a:cs typeface="Open Sans ExtraBold"/>
                <a:sym typeface="Open Sans ExtraBold"/>
              </a:defRPr>
            </a:lvl7pPr>
            <a:lvl8pPr indent="0" lvl="7"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ExtraBold"/>
                <a:ea typeface="Open Sans ExtraBold"/>
                <a:cs typeface="Open Sans ExtraBold"/>
                <a:sym typeface="Open Sans ExtraBold"/>
              </a:defRPr>
            </a:lvl8pPr>
            <a:lvl9pPr indent="0" lvl="8"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ExtraBold"/>
                <a:ea typeface="Open Sans ExtraBold"/>
                <a:cs typeface="Open Sans ExtraBold"/>
                <a:sym typeface="Open Sans ExtraBol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B">
  <p:cSld name="MAIN_POINT_1">
    <p:bg>
      <p:bgPr>
        <a:solidFill>
          <a:srgbClr val="23A595"/>
        </a:solidFill>
      </p:bgPr>
    </p:bg>
    <p:spTree>
      <p:nvGrpSpPr>
        <p:cNvPr id="74" name="Shape 74"/>
        <p:cNvGrpSpPr/>
        <p:nvPr/>
      </p:nvGrpSpPr>
      <p:grpSpPr>
        <a:xfrm>
          <a:off x="0" y="0"/>
          <a:ext cx="0" cy="0"/>
          <a:chOff x="0" y="0"/>
          <a:chExt cx="0" cy="0"/>
        </a:xfrm>
      </p:grpSpPr>
      <p:sp>
        <p:nvSpPr>
          <p:cNvPr id="75" name="Google Shape;75;p19"/>
          <p:cNvSpPr txBox="1"/>
          <p:nvPr>
            <p:ph type="title"/>
          </p:nvPr>
        </p:nvSpPr>
        <p:spPr>
          <a:xfrm>
            <a:off x="490250" y="526350"/>
            <a:ext cx="5683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Font typeface="Open Sans ExtraBold"/>
              <a:buNone/>
              <a:defRPr b="1" sz="4800">
                <a:solidFill>
                  <a:schemeClr val="lt1"/>
                </a:solidFill>
                <a:latin typeface="Open Sans ExtraBold"/>
                <a:ea typeface="Open Sans ExtraBold"/>
                <a:cs typeface="Open Sans ExtraBold"/>
                <a:sym typeface="Open Sans ExtraBold"/>
              </a:defRPr>
            </a:lvl2pPr>
            <a:lvl3pPr lvl="2" algn="l">
              <a:lnSpc>
                <a:spcPct val="100000"/>
              </a:lnSpc>
              <a:spcBef>
                <a:spcPts val="0"/>
              </a:spcBef>
              <a:spcAft>
                <a:spcPts val="0"/>
              </a:spcAft>
              <a:buClr>
                <a:schemeClr val="lt1"/>
              </a:buClr>
              <a:buSzPts val="4800"/>
              <a:buFont typeface="Open Sans ExtraBold"/>
              <a:buNone/>
              <a:defRPr b="1" sz="4800">
                <a:solidFill>
                  <a:schemeClr val="lt1"/>
                </a:solidFill>
                <a:latin typeface="Open Sans ExtraBold"/>
                <a:ea typeface="Open Sans ExtraBold"/>
                <a:cs typeface="Open Sans ExtraBold"/>
                <a:sym typeface="Open Sans ExtraBold"/>
              </a:defRPr>
            </a:lvl3pPr>
            <a:lvl4pPr lvl="3" algn="l">
              <a:lnSpc>
                <a:spcPct val="100000"/>
              </a:lnSpc>
              <a:spcBef>
                <a:spcPts val="0"/>
              </a:spcBef>
              <a:spcAft>
                <a:spcPts val="0"/>
              </a:spcAft>
              <a:buClr>
                <a:schemeClr val="lt1"/>
              </a:buClr>
              <a:buSzPts val="4800"/>
              <a:buFont typeface="Open Sans ExtraBold"/>
              <a:buNone/>
              <a:defRPr b="1" sz="4800">
                <a:solidFill>
                  <a:schemeClr val="lt1"/>
                </a:solidFill>
                <a:latin typeface="Open Sans ExtraBold"/>
                <a:ea typeface="Open Sans ExtraBold"/>
                <a:cs typeface="Open Sans ExtraBold"/>
                <a:sym typeface="Open Sans ExtraBold"/>
              </a:defRPr>
            </a:lvl4pPr>
            <a:lvl5pPr lvl="4" algn="l">
              <a:lnSpc>
                <a:spcPct val="100000"/>
              </a:lnSpc>
              <a:spcBef>
                <a:spcPts val="0"/>
              </a:spcBef>
              <a:spcAft>
                <a:spcPts val="0"/>
              </a:spcAft>
              <a:buClr>
                <a:schemeClr val="lt1"/>
              </a:buClr>
              <a:buSzPts val="4800"/>
              <a:buFont typeface="Open Sans ExtraBold"/>
              <a:buNone/>
              <a:defRPr b="1" sz="4800">
                <a:solidFill>
                  <a:schemeClr val="lt1"/>
                </a:solidFill>
                <a:latin typeface="Open Sans ExtraBold"/>
                <a:ea typeface="Open Sans ExtraBold"/>
                <a:cs typeface="Open Sans ExtraBold"/>
                <a:sym typeface="Open Sans ExtraBold"/>
              </a:defRPr>
            </a:lvl5pPr>
            <a:lvl6pPr lvl="5" algn="l">
              <a:lnSpc>
                <a:spcPct val="100000"/>
              </a:lnSpc>
              <a:spcBef>
                <a:spcPts val="0"/>
              </a:spcBef>
              <a:spcAft>
                <a:spcPts val="0"/>
              </a:spcAft>
              <a:buClr>
                <a:schemeClr val="lt1"/>
              </a:buClr>
              <a:buSzPts val="4800"/>
              <a:buFont typeface="Open Sans ExtraBold"/>
              <a:buNone/>
              <a:defRPr b="1" sz="4800">
                <a:solidFill>
                  <a:schemeClr val="lt1"/>
                </a:solidFill>
                <a:latin typeface="Open Sans ExtraBold"/>
                <a:ea typeface="Open Sans ExtraBold"/>
                <a:cs typeface="Open Sans ExtraBold"/>
                <a:sym typeface="Open Sans ExtraBold"/>
              </a:defRPr>
            </a:lvl6pPr>
            <a:lvl7pPr lvl="6" algn="l">
              <a:lnSpc>
                <a:spcPct val="100000"/>
              </a:lnSpc>
              <a:spcBef>
                <a:spcPts val="0"/>
              </a:spcBef>
              <a:spcAft>
                <a:spcPts val="0"/>
              </a:spcAft>
              <a:buClr>
                <a:schemeClr val="lt1"/>
              </a:buClr>
              <a:buSzPts val="4800"/>
              <a:buFont typeface="Open Sans ExtraBold"/>
              <a:buNone/>
              <a:defRPr b="1" sz="4800">
                <a:solidFill>
                  <a:schemeClr val="lt1"/>
                </a:solidFill>
                <a:latin typeface="Open Sans ExtraBold"/>
                <a:ea typeface="Open Sans ExtraBold"/>
                <a:cs typeface="Open Sans ExtraBold"/>
                <a:sym typeface="Open Sans ExtraBold"/>
              </a:defRPr>
            </a:lvl7pPr>
            <a:lvl8pPr lvl="7" algn="l">
              <a:lnSpc>
                <a:spcPct val="100000"/>
              </a:lnSpc>
              <a:spcBef>
                <a:spcPts val="0"/>
              </a:spcBef>
              <a:spcAft>
                <a:spcPts val="0"/>
              </a:spcAft>
              <a:buClr>
                <a:schemeClr val="lt1"/>
              </a:buClr>
              <a:buSzPts val="4800"/>
              <a:buFont typeface="Open Sans ExtraBold"/>
              <a:buNone/>
              <a:defRPr b="1" sz="4800">
                <a:solidFill>
                  <a:schemeClr val="lt1"/>
                </a:solidFill>
                <a:latin typeface="Open Sans ExtraBold"/>
                <a:ea typeface="Open Sans ExtraBold"/>
                <a:cs typeface="Open Sans ExtraBold"/>
                <a:sym typeface="Open Sans ExtraBold"/>
              </a:defRPr>
            </a:lvl8pPr>
            <a:lvl9pPr lvl="8" algn="l">
              <a:lnSpc>
                <a:spcPct val="100000"/>
              </a:lnSpc>
              <a:spcBef>
                <a:spcPts val="0"/>
              </a:spcBef>
              <a:spcAft>
                <a:spcPts val="0"/>
              </a:spcAft>
              <a:buClr>
                <a:schemeClr val="lt1"/>
              </a:buClr>
              <a:buSzPts val="4800"/>
              <a:buFont typeface="Open Sans ExtraBold"/>
              <a:buNone/>
              <a:defRPr b="1" sz="4800">
                <a:solidFill>
                  <a:schemeClr val="lt1"/>
                </a:solidFill>
                <a:latin typeface="Open Sans ExtraBold"/>
                <a:ea typeface="Open Sans ExtraBold"/>
                <a:cs typeface="Open Sans ExtraBold"/>
                <a:sym typeface="Open Sans ExtraBold"/>
              </a:defRPr>
            </a:lvl9pPr>
          </a:lstStyle>
          <a:p/>
        </p:txBody>
      </p:sp>
      <p:sp>
        <p:nvSpPr>
          <p:cNvPr id="76" name="Google Shape;76;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ExtraBold"/>
                <a:ea typeface="Open Sans ExtraBold"/>
                <a:cs typeface="Open Sans ExtraBold"/>
                <a:sym typeface="Open Sans ExtraBold"/>
              </a:defRPr>
            </a:lvl1pPr>
            <a:lvl2pPr indent="0" lvl="1"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ExtraBold"/>
                <a:ea typeface="Open Sans ExtraBold"/>
                <a:cs typeface="Open Sans ExtraBold"/>
                <a:sym typeface="Open Sans ExtraBold"/>
              </a:defRPr>
            </a:lvl2pPr>
            <a:lvl3pPr indent="0" lvl="2"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ExtraBold"/>
                <a:ea typeface="Open Sans ExtraBold"/>
                <a:cs typeface="Open Sans ExtraBold"/>
                <a:sym typeface="Open Sans ExtraBold"/>
              </a:defRPr>
            </a:lvl3pPr>
            <a:lvl4pPr indent="0" lvl="3"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ExtraBold"/>
                <a:ea typeface="Open Sans ExtraBold"/>
                <a:cs typeface="Open Sans ExtraBold"/>
                <a:sym typeface="Open Sans ExtraBold"/>
              </a:defRPr>
            </a:lvl4pPr>
            <a:lvl5pPr indent="0" lvl="4"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ExtraBold"/>
                <a:ea typeface="Open Sans ExtraBold"/>
                <a:cs typeface="Open Sans ExtraBold"/>
                <a:sym typeface="Open Sans ExtraBold"/>
              </a:defRPr>
            </a:lvl5pPr>
            <a:lvl6pPr indent="0" lvl="5"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ExtraBold"/>
                <a:ea typeface="Open Sans ExtraBold"/>
                <a:cs typeface="Open Sans ExtraBold"/>
                <a:sym typeface="Open Sans ExtraBold"/>
              </a:defRPr>
            </a:lvl6pPr>
            <a:lvl7pPr indent="0" lvl="6"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ExtraBold"/>
                <a:ea typeface="Open Sans ExtraBold"/>
                <a:cs typeface="Open Sans ExtraBold"/>
                <a:sym typeface="Open Sans ExtraBold"/>
              </a:defRPr>
            </a:lvl7pPr>
            <a:lvl8pPr indent="0" lvl="7"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ExtraBold"/>
                <a:ea typeface="Open Sans ExtraBold"/>
                <a:cs typeface="Open Sans ExtraBold"/>
                <a:sym typeface="Open Sans ExtraBold"/>
              </a:defRPr>
            </a:lvl8pPr>
            <a:lvl9pPr indent="0" lvl="8"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ExtraBold"/>
                <a:ea typeface="Open Sans ExtraBold"/>
                <a:cs typeface="Open Sans ExtraBold"/>
                <a:sym typeface="Open Sans ExtraBol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B">
  <p:cSld name="SECTION_TITLE_AND_DESCRIPTION_1">
    <p:spTree>
      <p:nvGrpSpPr>
        <p:cNvPr id="77" name="Shape 77"/>
        <p:cNvGrpSpPr/>
        <p:nvPr/>
      </p:nvGrpSpPr>
      <p:grpSpPr>
        <a:xfrm>
          <a:off x="0" y="0"/>
          <a:ext cx="0" cy="0"/>
          <a:chOff x="0" y="0"/>
          <a:chExt cx="0" cy="0"/>
        </a:xfrm>
      </p:grpSpPr>
      <p:sp>
        <p:nvSpPr>
          <p:cNvPr id="78" name="Google Shape;78;p20"/>
          <p:cNvSpPr/>
          <p:nvPr/>
        </p:nvSpPr>
        <p:spPr>
          <a:xfrm>
            <a:off x="4572000" y="0"/>
            <a:ext cx="4572000" cy="5143500"/>
          </a:xfrm>
          <a:prstGeom prst="rect">
            <a:avLst/>
          </a:prstGeom>
          <a:solidFill>
            <a:srgbClr val="23A5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79" name="Google Shape;79;p20"/>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80" name="Google Shape;80;p20"/>
          <p:cNvSpPr txBox="1"/>
          <p:nvPr>
            <p:ph type="title"/>
          </p:nvPr>
        </p:nvSpPr>
        <p:spPr>
          <a:xfrm>
            <a:off x="265500" y="1375599"/>
            <a:ext cx="4045200" cy="15519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81" name="Google Shape;81;p20"/>
          <p:cNvSpPr txBox="1"/>
          <p:nvPr>
            <p:ph idx="1" type="subTitle"/>
          </p:nvPr>
        </p:nvSpPr>
        <p:spPr>
          <a:xfrm>
            <a:off x="265500" y="2981125"/>
            <a:ext cx="4045200" cy="1345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82" name="Google Shape;82;p20"/>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sz="1800"/>
            </a:lvl1pPr>
            <a:lvl2pPr indent="-342900" lvl="1" marL="914400" algn="l">
              <a:lnSpc>
                <a:spcPct val="115000"/>
              </a:lnSpc>
              <a:spcBef>
                <a:spcPts val="0"/>
              </a:spcBef>
              <a:spcAft>
                <a:spcPts val="0"/>
              </a:spcAft>
              <a:buSzPts val="1800"/>
              <a:buChar char="○"/>
              <a:defRPr sz="1800"/>
            </a:lvl2pPr>
            <a:lvl3pPr indent="-342900" lvl="2" marL="1371600" algn="l">
              <a:lnSpc>
                <a:spcPct val="115000"/>
              </a:lnSpc>
              <a:spcBef>
                <a:spcPts val="0"/>
              </a:spcBef>
              <a:spcAft>
                <a:spcPts val="0"/>
              </a:spcAft>
              <a:buSzPts val="1800"/>
              <a:buChar char="■"/>
              <a:defRPr sz="1800"/>
            </a:lvl3pPr>
            <a:lvl4pPr indent="-342900" lvl="3" marL="1828800" algn="l">
              <a:lnSpc>
                <a:spcPct val="115000"/>
              </a:lnSpc>
              <a:spcBef>
                <a:spcPts val="0"/>
              </a:spcBef>
              <a:spcAft>
                <a:spcPts val="0"/>
              </a:spcAft>
              <a:buSzPts val="1800"/>
              <a:buChar char="●"/>
              <a:defRPr sz="1800"/>
            </a:lvl4pPr>
            <a:lvl5pPr indent="-342900" lvl="4" marL="2286000" algn="l">
              <a:lnSpc>
                <a:spcPct val="115000"/>
              </a:lnSpc>
              <a:spcBef>
                <a:spcPts val="0"/>
              </a:spcBef>
              <a:spcAft>
                <a:spcPts val="0"/>
              </a:spcAft>
              <a:buSzPts val="1800"/>
              <a:buChar char="○"/>
              <a:defRPr sz="1800"/>
            </a:lvl5pPr>
            <a:lvl6pPr indent="-355600" lvl="5" marL="2743200" algn="l">
              <a:lnSpc>
                <a:spcPct val="115000"/>
              </a:lnSpc>
              <a:spcBef>
                <a:spcPts val="0"/>
              </a:spcBef>
              <a:spcAft>
                <a:spcPts val="0"/>
              </a:spcAft>
              <a:buSzPts val="2000"/>
              <a:buChar char="■"/>
              <a:defRPr sz="1800"/>
            </a:lvl6pPr>
            <a:lvl7pPr indent="-342900" lvl="6" marL="3200400" algn="l">
              <a:lnSpc>
                <a:spcPct val="115000"/>
              </a:lnSpc>
              <a:spcBef>
                <a:spcPts val="0"/>
              </a:spcBef>
              <a:spcAft>
                <a:spcPts val="0"/>
              </a:spcAft>
              <a:buSzPts val="1800"/>
              <a:buChar char="●"/>
              <a:defRPr sz="1800"/>
            </a:lvl7pPr>
            <a:lvl8pPr indent="-342900" lvl="7" marL="3657600" algn="l">
              <a:lnSpc>
                <a:spcPct val="115000"/>
              </a:lnSpc>
              <a:spcBef>
                <a:spcPts val="0"/>
              </a:spcBef>
              <a:spcAft>
                <a:spcPts val="0"/>
              </a:spcAft>
              <a:buSzPts val="1800"/>
              <a:buChar char="○"/>
              <a:defRPr sz="1800"/>
            </a:lvl8pPr>
            <a:lvl9pPr indent="-342900" lvl="8" marL="4114800" algn="l">
              <a:lnSpc>
                <a:spcPct val="115000"/>
              </a:lnSpc>
              <a:spcBef>
                <a:spcPts val="0"/>
              </a:spcBef>
              <a:spcAft>
                <a:spcPts val="0"/>
              </a:spcAft>
              <a:buSzPts val="1800"/>
              <a:buChar char="■"/>
              <a:defRPr sz="1800"/>
            </a:lvl9pPr>
          </a:lstStyle>
          <a:p/>
        </p:txBody>
      </p:sp>
      <p:sp>
        <p:nvSpPr>
          <p:cNvPr id="83" name="Google Shape;83;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ExtraBold"/>
                <a:ea typeface="Open Sans ExtraBold"/>
                <a:cs typeface="Open Sans ExtraBold"/>
                <a:sym typeface="Open Sans ExtraBold"/>
              </a:defRPr>
            </a:lvl1pPr>
            <a:lvl2pPr indent="0" lvl="1"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ExtraBold"/>
                <a:ea typeface="Open Sans ExtraBold"/>
                <a:cs typeface="Open Sans ExtraBold"/>
                <a:sym typeface="Open Sans ExtraBold"/>
              </a:defRPr>
            </a:lvl2pPr>
            <a:lvl3pPr indent="0" lvl="2"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ExtraBold"/>
                <a:ea typeface="Open Sans ExtraBold"/>
                <a:cs typeface="Open Sans ExtraBold"/>
                <a:sym typeface="Open Sans ExtraBold"/>
              </a:defRPr>
            </a:lvl3pPr>
            <a:lvl4pPr indent="0" lvl="3"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ExtraBold"/>
                <a:ea typeface="Open Sans ExtraBold"/>
                <a:cs typeface="Open Sans ExtraBold"/>
                <a:sym typeface="Open Sans ExtraBold"/>
              </a:defRPr>
            </a:lvl4pPr>
            <a:lvl5pPr indent="0" lvl="4"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ExtraBold"/>
                <a:ea typeface="Open Sans ExtraBold"/>
                <a:cs typeface="Open Sans ExtraBold"/>
                <a:sym typeface="Open Sans ExtraBold"/>
              </a:defRPr>
            </a:lvl5pPr>
            <a:lvl6pPr indent="0" lvl="5"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ExtraBold"/>
                <a:ea typeface="Open Sans ExtraBold"/>
                <a:cs typeface="Open Sans ExtraBold"/>
                <a:sym typeface="Open Sans ExtraBold"/>
              </a:defRPr>
            </a:lvl6pPr>
            <a:lvl7pPr indent="0" lvl="6"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ExtraBold"/>
                <a:ea typeface="Open Sans ExtraBold"/>
                <a:cs typeface="Open Sans ExtraBold"/>
                <a:sym typeface="Open Sans ExtraBold"/>
              </a:defRPr>
            </a:lvl7pPr>
            <a:lvl8pPr indent="0" lvl="7"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ExtraBold"/>
                <a:ea typeface="Open Sans ExtraBold"/>
                <a:cs typeface="Open Sans ExtraBold"/>
                <a:sym typeface="Open Sans ExtraBold"/>
              </a:defRPr>
            </a:lvl8pPr>
            <a:lvl9pPr indent="0" lvl="8"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ExtraBold"/>
                <a:ea typeface="Open Sans ExtraBold"/>
                <a:cs typeface="Open Sans ExtraBold"/>
                <a:sym typeface="Open Sans ExtraBol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4" name="Shape 84"/>
        <p:cNvGrpSpPr/>
        <p:nvPr/>
      </p:nvGrpSpPr>
      <p:grpSpPr>
        <a:xfrm>
          <a:off x="0" y="0"/>
          <a:ext cx="0" cy="0"/>
          <a:chOff x="0" y="0"/>
          <a:chExt cx="0" cy="0"/>
        </a:xfrm>
      </p:grpSpPr>
      <p:sp>
        <p:nvSpPr>
          <p:cNvPr id="85" name="Google Shape;85;p22"/>
          <p:cNvSpPr txBox="1"/>
          <p:nvPr>
            <p:ph idx="1" type="body"/>
          </p:nvPr>
        </p:nvSpPr>
        <p:spPr>
          <a:xfrm>
            <a:off x="319500" y="4233725"/>
            <a:ext cx="5998800" cy="5988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Clr>
                <a:srgbClr val="490F52"/>
              </a:buClr>
              <a:buSzPts val="1800"/>
              <a:buFont typeface="Open Sans ExtraBold"/>
              <a:buNone/>
              <a:defRPr b="1" sz="1800">
                <a:solidFill>
                  <a:srgbClr val="490F52"/>
                </a:solidFill>
                <a:latin typeface="Open Sans ExtraBold"/>
                <a:ea typeface="Open Sans ExtraBold"/>
                <a:cs typeface="Open Sans ExtraBold"/>
                <a:sym typeface="Open Sans ExtraBold"/>
              </a:defRPr>
            </a:lvl1pPr>
          </a:lstStyle>
          <a:p/>
        </p:txBody>
      </p:sp>
      <p:sp>
        <p:nvSpPr>
          <p:cNvPr id="86" name="Google Shape;86;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p:cSld name="CAPTION_ONLY_2">
    <p:spTree>
      <p:nvGrpSpPr>
        <p:cNvPr id="87" name="Shape 87"/>
        <p:cNvGrpSpPr/>
        <p:nvPr/>
      </p:nvGrpSpPr>
      <p:grpSpPr>
        <a:xfrm>
          <a:off x="0" y="0"/>
          <a:ext cx="0" cy="0"/>
          <a:chOff x="0" y="0"/>
          <a:chExt cx="0" cy="0"/>
        </a:xfrm>
      </p:grpSpPr>
      <p:sp>
        <p:nvSpPr>
          <p:cNvPr id="88" name="Google Shape;88;p23"/>
          <p:cNvSpPr txBox="1"/>
          <p:nvPr>
            <p:ph idx="1" type="body"/>
          </p:nvPr>
        </p:nvSpPr>
        <p:spPr>
          <a:xfrm>
            <a:off x="319500" y="4233725"/>
            <a:ext cx="5998800" cy="5988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Clr>
                <a:srgbClr val="23A595"/>
              </a:buClr>
              <a:buSzPts val="1800"/>
              <a:buFont typeface="Open Sans ExtraBold"/>
              <a:buNone/>
              <a:defRPr b="1" sz="1800">
                <a:solidFill>
                  <a:srgbClr val="23A595"/>
                </a:solidFill>
                <a:latin typeface="Open Sans ExtraBold"/>
                <a:ea typeface="Open Sans ExtraBold"/>
                <a:cs typeface="Open Sans ExtraBold"/>
                <a:sym typeface="Open Sans ExtraBold"/>
              </a:defRPr>
            </a:lvl1pPr>
            <a:lvl2pPr indent="-330200" lvl="1" marL="914400" algn="l">
              <a:lnSpc>
                <a:spcPct val="115000"/>
              </a:lnSpc>
              <a:spcBef>
                <a:spcPts val="0"/>
              </a:spcBef>
              <a:spcAft>
                <a:spcPts val="0"/>
              </a:spcAft>
              <a:buSzPts val="1600"/>
              <a:buChar char="○"/>
              <a:defRPr/>
            </a:lvl2pPr>
            <a:lvl3pPr indent="-330200" lvl="2" marL="1371600" algn="l">
              <a:lnSpc>
                <a:spcPct val="115000"/>
              </a:lnSpc>
              <a:spcBef>
                <a:spcPts val="0"/>
              </a:spcBef>
              <a:spcAft>
                <a:spcPts val="0"/>
              </a:spcAft>
              <a:buSzPts val="1600"/>
              <a:buChar char="■"/>
              <a:defRPr/>
            </a:lvl3pPr>
            <a:lvl4pPr indent="-330200" lvl="3" marL="1828800" algn="l">
              <a:lnSpc>
                <a:spcPct val="115000"/>
              </a:lnSpc>
              <a:spcBef>
                <a:spcPts val="0"/>
              </a:spcBef>
              <a:spcAft>
                <a:spcPts val="0"/>
              </a:spcAft>
              <a:buSzPts val="1600"/>
              <a:buChar char="●"/>
              <a:defRPr/>
            </a:lvl4pPr>
            <a:lvl5pPr indent="-330200" lvl="4" marL="2286000" algn="l">
              <a:lnSpc>
                <a:spcPct val="115000"/>
              </a:lnSpc>
              <a:spcBef>
                <a:spcPts val="0"/>
              </a:spcBef>
              <a:spcAft>
                <a:spcPts val="0"/>
              </a:spcAft>
              <a:buSzPts val="1600"/>
              <a:buChar char="○"/>
              <a:defRPr/>
            </a:lvl5pPr>
            <a:lvl6pPr indent="-330200" lvl="5" marL="2743200" algn="l">
              <a:lnSpc>
                <a:spcPct val="115000"/>
              </a:lnSpc>
              <a:spcBef>
                <a:spcPts val="0"/>
              </a:spcBef>
              <a:spcAft>
                <a:spcPts val="0"/>
              </a:spcAft>
              <a:buSzPts val="1600"/>
              <a:buChar char="■"/>
              <a:defRPr/>
            </a:lvl6pPr>
            <a:lvl7pPr indent="-330200" lvl="6" marL="3200400" algn="l">
              <a:lnSpc>
                <a:spcPct val="115000"/>
              </a:lnSpc>
              <a:spcBef>
                <a:spcPts val="0"/>
              </a:spcBef>
              <a:spcAft>
                <a:spcPts val="0"/>
              </a:spcAft>
              <a:buSzPts val="1600"/>
              <a:buChar char="●"/>
              <a:defRPr/>
            </a:lvl7pPr>
            <a:lvl8pPr indent="-330200" lvl="7" marL="3657600" algn="l">
              <a:lnSpc>
                <a:spcPct val="115000"/>
              </a:lnSpc>
              <a:spcBef>
                <a:spcPts val="0"/>
              </a:spcBef>
              <a:spcAft>
                <a:spcPts val="0"/>
              </a:spcAft>
              <a:buSzPts val="1600"/>
              <a:buChar char="○"/>
              <a:defRPr/>
            </a:lvl8pPr>
            <a:lvl9pPr indent="-330200" lvl="8" marL="4114800" algn="l">
              <a:lnSpc>
                <a:spcPct val="115000"/>
              </a:lnSpc>
              <a:spcBef>
                <a:spcPts val="0"/>
              </a:spcBef>
              <a:spcAft>
                <a:spcPts val="0"/>
              </a:spcAft>
              <a:buSzPts val="1600"/>
              <a:buChar char="■"/>
              <a:defRPr/>
            </a:lvl9pPr>
          </a:lstStyle>
          <a:p/>
        </p:txBody>
      </p:sp>
      <p:sp>
        <p:nvSpPr>
          <p:cNvPr id="89" name="Google Shape;89;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0" name="Shape 90"/>
        <p:cNvGrpSpPr/>
        <p:nvPr/>
      </p:nvGrpSpPr>
      <p:grpSpPr>
        <a:xfrm>
          <a:off x="0" y="0"/>
          <a:ext cx="0" cy="0"/>
          <a:chOff x="0" y="0"/>
          <a:chExt cx="0" cy="0"/>
        </a:xfrm>
      </p:grpSpPr>
      <p:sp>
        <p:nvSpPr>
          <p:cNvPr id="91" name="Google Shape;91;p25"/>
          <p:cNvSpPr txBox="1"/>
          <p:nvPr>
            <p:ph hasCustomPrompt="1" type="title"/>
          </p:nvPr>
        </p:nvSpPr>
        <p:spPr>
          <a:xfrm>
            <a:off x="374500" y="225900"/>
            <a:ext cx="8520600" cy="19800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rgbClr val="23A595"/>
              </a:buClr>
              <a:buSzPts val="11000"/>
              <a:buNone/>
              <a:defRPr sz="11000">
                <a:solidFill>
                  <a:srgbClr val="23A595"/>
                </a:solidFill>
              </a:defRPr>
            </a:lvl1pPr>
            <a:lvl2pPr lvl="1" algn="ctr">
              <a:lnSpc>
                <a:spcPct val="100000"/>
              </a:lnSpc>
              <a:spcBef>
                <a:spcPts val="0"/>
              </a:spcBef>
              <a:spcAft>
                <a:spcPts val="0"/>
              </a:spcAft>
              <a:buClr>
                <a:schemeClr val="dk1"/>
              </a:buClr>
              <a:buSzPts val="11000"/>
              <a:buNone/>
              <a:defRPr sz="11000">
                <a:solidFill>
                  <a:schemeClr val="dk1"/>
                </a:solidFill>
              </a:defRPr>
            </a:lvl2pPr>
            <a:lvl3pPr lvl="2" algn="ctr">
              <a:lnSpc>
                <a:spcPct val="100000"/>
              </a:lnSpc>
              <a:spcBef>
                <a:spcPts val="0"/>
              </a:spcBef>
              <a:spcAft>
                <a:spcPts val="0"/>
              </a:spcAft>
              <a:buClr>
                <a:schemeClr val="dk1"/>
              </a:buClr>
              <a:buSzPts val="11000"/>
              <a:buNone/>
              <a:defRPr sz="11000">
                <a:solidFill>
                  <a:schemeClr val="dk1"/>
                </a:solidFill>
              </a:defRPr>
            </a:lvl3pPr>
            <a:lvl4pPr lvl="3" algn="ctr">
              <a:lnSpc>
                <a:spcPct val="100000"/>
              </a:lnSpc>
              <a:spcBef>
                <a:spcPts val="0"/>
              </a:spcBef>
              <a:spcAft>
                <a:spcPts val="0"/>
              </a:spcAft>
              <a:buClr>
                <a:schemeClr val="dk1"/>
              </a:buClr>
              <a:buSzPts val="11000"/>
              <a:buNone/>
              <a:defRPr sz="11000">
                <a:solidFill>
                  <a:schemeClr val="dk1"/>
                </a:solidFill>
              </a:defRPr>
            </a:lvl4pPr>
            <a:lvl5pPr lvl="4" algn="ctr">
              <a:lnSpc>
                <a:spcPct val="100000"/>
              </a:lnSpc>
              <a:spcBef>
                <a:spcPts val="0"/>
              </a:spcBef>
              <a:spcAft>
                <a:spcPts val="0"/>
              </a:spcAft>
              <a:buClr>
                <a:schemeClr val="dk1"/>
              </a:buClr>
              <a:buSzPts val="11000"/>
              <a:buNone/>
              <a:defRPr sz="11000">
                <a:solidFill>
                  <a:schemeClr val="dk1"/>
                </a:solidFill>
              </a:defRPr>
            </a:lvl5pPr>
            <a:lvl6pPr lvl="5" algn="ctr">
              <a:lnSpc>
                <a:spcPct val="100000"/>
              </a:lnSpc>
              <a:spcBef>
                <a:spcPts val="0"/>
              </a:spcBef>
              <a:spcAft>
                <a:spcPts val="0"/>
              </a:spcAft>
              <a:buClr>
                <a:schemeClr val="dk1"/>
              </a:buClr>
              <a:buSzPts val="11000"/>
              <a:buNone/>
              <a:defRPr sz="11000">
                <a:solidFill>
                  <a:schemeClr val="dk1"/>
                </a:solidFill>
              </a:defRPr>
            </a:lvl6pPr>
            <a:lvl7pPr lvl="6" algn="ctr">
              <a:lnSpc>
                <a:spcPct val="100000"/>
              </a:lnSpc>
              <a:spcBef>
                <a:spcPts val="0"/>
              </a:spcBef>
              <a:spcAft>
                <a:spcPts val="0"/>
              </a:spcAft>
              <a:buClr>
                <a:schemeClr val="dk1"/>
              </a:buClr>
              <a:buSzPts val="11000"/>
              <a:buNone/>
              <a:defRPr sz="11000">
                <a:solidFill>
                  <a:schemeClr val="dk1"/>
                </a:solidFill>
              </a:defRPr>
            </a:lvl7pPr>
            <a:lvl8pPr lvl="7" algn="ctr">
              <a:lnSpc>
                <a:spcPct val="100000"/>
              </a:lnSpc>
              <a:spcBef>
                <a:spcPts val="0"/>
              </a:spcBef>
              <a:spcAft>
                <a:spcPts val="0"/>
              </a:spcAft>
              <a:buClr>
                <a:schemeClr val="dk1"/>
              </a:buClr>
              <a:buSzPts val="11000"/>
              <a:buNone/>
              <a:defRPr sz="11000">
                <a:solidFill>
                  <a:schemeClr val="dk1"/>
                </a:solidFill>
              </a:defRPr>
            </a:lvl8pPr>
            <a:lvl9pPr lvl="8" algn="ctr">
              <a:lnSpc>
                <a:spcPct val="100000"/>
              </a:lnSpc>
              <a:spcBef>
                <a:spcPts val="0"/>
              </a:spcBef>
              <a:spcAft>
                <a:spcPts val="0"/>
              </a:spcAft>
              <a:buClr>
                <a:schemeClr val="dk1"/>
              </a:buClr>
              <a:buSzPts val="11000"/>
              <a:buNone/>
              <a:defRPr sz="11000">
                <a:solidFill>
                  <a:schemeClr val="dk1"/>
                </a:solidFill>
              </a:defRPr>
            </a:lvl9pPr>
          </a:lstStyle>
          <a:p>
            <a:r>
              <a:t>xx%</a:t>
            </a:r>
          </a:p>
        </p:txBody>
      </p:sp>
      <p:sp>
        <p:nvSpPr>
          <p:cNvPr id="92" name="Google Shape;92;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
        <p:nvSpPr>
          <p:cNvPr id="93" name="Google Shape;93;p25"/>
          <p:cNvSpPr txBox="1"/>
          <p:nvPr>
            <p:ph idx="1" type="body"/>
          </p:nvPr>
        </p:nvSpPr>
        <p:spPr>
          <a:xfrm>
            <a:off x="160975" y="1892825"/>
            <a:ext cx="7450800" cy="3078000"/>
          </a:xfrm>
          <a:prstGeom prst="rect">
            <a:avLst/>
          </a:prstGeom>
          <a:noFill/>
          <a:ln>
            <a:noFill/>
          </a:ln>
        </p:spPr>
        <p:txBody>
          <a:bodyPr anchorCtr="0" anchor="t" bIns="91425" lIns="91425" spcFirstLastPara="1" rIns="91425" wrap="square" tIns="91425">
            <a:normAutofit/>
          </a:bodyPr>
          <a:lstStyle>
            <a:lvl1pPr indent="-330200" lvl="0" marL="457200" algn="l">
              <a:lnSpc>
                <a:spcPct val="115000"/>
              </a:lnSpc>
              <a:spcBef>
                <a:spcPts val="0"/>
              </a:spcBef>
              <a:spcAft>
                <a:spcPts val="0"/>
              </a:spcAft>
              <a:buSzPts val="1600"/>
              <a:buChar char="●"/>
              <a:defRPr/>
            </a:lvl1pPr>
            <a:lvl2pPr indent="-330200" lvl="1" marL="914400" algn="l">
              <a:lnSpc>
                <a:spcPct val="115000"/>
              </a:lnSpc>
              <a:spcBef>
                <a:spcPts val="0"/>
              </a:spcBef>
              <a:spcAft>
                <a:spcPts val="0"/>
              </a:spcAft>
              <a:buSzPts val="1600"/>
              <a:buChar char="○"/>
              <a:defRPr/>
            </a:lvl2pPr>
            <a:lvl3pPr indent="-330200" lvl="2" marL="1371600" algn="l">
              <a:lnSpc>
                <a:spcPct val="115000"/>
              </a:lnSpc>
              <a:spcBef>
                <a:spcPts val="0"/>
              </a:spcBef>
              <a:spcAft>
                <a:spcPts val="0"/>
              </a:spcAft>
              <a:buSzPts val="1600"/>
              <a:buChar char="■"/>
              <a:defRPr/>
            </a:lvl3pPr>
            <a:lvl4pPr indent="-330200" lvl="3" marL="1828800" algn="l">
              <a:lnSpc>
                <a:spcPct val="115000"/>
              </a:lnSpc>
              <a:spcBef>
                <a:spcPts val="0"/>
              </a:spcBef>
              <a:spcAft>
                <a:spcPts val="0"/>
              </a:spcAft>
              <a:buSzPts val="1600"/>
              <a:buChar char="●"/>
              <a:defRPr/>
            </a:lvl4pPr>
            <a:lvl5pPr indent="-330200" lvl="4" marL="2286000" algn="l">
              <a:lnSpc>
                <a:spcPct val="115000"/>
              </a:lnSpc>
              <a:spcBef>
                <a:spcPts val="0"/>
              </a:spcBef>
              <a:spcAft>
                <a:spcPts val="0"/>
              </a:spcAft>
              <a:buSzPts val="1600"/>
              <a:buChar char="○"/>
              <a:defRPr/>
            </a:lvl5pPr>
            <a:lvl6pPr indent="-330200" lvl="5" marL="2743200" algn="l">
              <a:lnSpc>
                <a:spcPct val="115000"/>
              </a:lnSpc>
              <a:spcBef>
                <a:spcPts val="0"/>
              </a:spcBef>
              <a:spcAft>
                <a:spcPts val="0"/>
              </a:spcAft>
              <a:buSzPts val="1600"/>
              <a:buChar char="■"/>
              <a:defRPr/>
            </a:lvl6pPr>
            <a:lvl7pPr indent="-330200" lvl="6" marL="3200400" algn="l">
              <a:lnSpc>
                <a:spcPct val="115000"/>
              </a:lnSpc>
              <a:spcBef>
                <a:spcPts val="0"/>
              </a:spcBef>
              <a:spcAft>
                <a:spcPts val="0"/>
              </a:spcAft>
              <a:buSzPts val="1600"/>
              <a:buChar char="●"/>
              <a:defRPr/>
            </a:lvl7pPr>
            <a:lvl8pPr indent="-330200" lvl="7" marL="3657600" algn="l">
              <a:lnSpc>
                <a:spcPct val="115000"/>
              </a:lnSpc>
              <a:spcBef>
                <a:spcPts val="0"/>
              </a:spcBef>
              <a:spcAft>
                <a:spcPts val="0"/>
              </a:spcAft>
              <a:buSzPts val="1600"/>
              <a:buChar char="○"/>
              <a:defRPr/>
            </a:lvl8pPr>
            <a:lvl9pPr indent="-330200" lvl="8" marL="4114800" algn="l">
              <a:lnSpc>
                <a:spcPct val="115000"/>
              </a:lnSpc>
              <a:spcBef>
                <a:spcPts val="0"/>
              </a:spcBef>
              <a:spcAft>
                <a:spcPts val="0"/>
              </a:spcAft>
              <a:buSzPts val="16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A">
  <p:cSld name="SECTION_TITLE_AND_DESCRIPTION">
    <p:spTree>
      <p:nvGrpSpPr>
        <p:cNvPr id="16" name="Shape 16"/>
        <p:cNvGrpSpPr/>
        <p:nvPr/>
      </p:nvGrpSpPr>
      <p:grpSpPr>
        <a:xfrm>
          <a:off x="0" y="0"/>
          <a:ext cx="0" cy="0"/>
          <a:chOff x="0" y="0"/>
          <a:chExt cx="0" cy="0"/>
        </a:xfrm>
      </p:grpSpPr>
      <p:sp>
        <p:nvSpPr>
          <p:cNvPr id="17" name="Google Shape;17;p8"/>
          <p:cNvSpPr/>
          <p:nvPr/>
        </p:nvSpPr>
        <p:spPr>
          <a:xfrm>
            <a:off x="4572000" y="100"/>
            <a:ext cx="4572000" cy="5143500"/>
          </a:xfrm>
          <a:prstGeom prst="rect">
            <a:avLst/>
          </a:prstGeom>
          <a:solidFill>
            <a:srgbClr val="490F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8" name="Google Shape;18;p8"/>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19" name="Google Shape;19;p8"/>
          <p:cNvSpPr txBox="1"/>
          <p:nvPr>
            <p:ph type="title"/>
          </p:nvPr>
        </p:nvSpPr>
        <p:spPr>
          <a:xfrm>
            <a:off x="265500" y="1375599"/>
            <a:ext cx="4045200" cy="15519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rgbClr val="23A595"/>
              </a:buClr>
              <a:buSzPts val="3800"/>
              <a:buNone/>
              <a:defRPr sz="3800">
                <a:solidFill>
                  <a:srgbClr val="23A595"/>
                </a:solidFill>
              </a:defRPr>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20" name="Google Shape;20;p8"/>
          <p:cNvSpPr txBox="1"/>
          <p:nvPr>
            <p:ph idx="1" type="subTitle"/>
          </p:nvPr>
        </p:nvSpPr>
        <p:spPr>
          <a:xfrm>
            <a:off x="265500" y="2981125"/>
            <a:ext cx="4045200" cy="1345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21" name="Google Shape;21;p8"/>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sz="1800">
                <a:solidFill>
                  <a:schemeClr val="lt1"/>
                </a:solidFill>
              </a:defRPr>
            </a:lvl1pPr>
            <a:lvl2pPr indent="-342900" lvl="1" marL="914400" algn="l">
              <a:lnSpc>
                <a:spcPct val="115000"/>
              </a:lnSpc>
              <a:spcBef>
                <a:spcPts val="0"/>
              </a:spcBef>
              <a:spcAft>
                <a:spcPts val="0"/>
              </a:spcAft>
              <a:buClr>
                <a:schemeClr val="lt1"/>
              </a:buClr>
              <a:buSzPts val="1800"/>
              <a:buChar char="○"/>
              <a:defRPr sz="1800">
                <a:solidFill>
                  <a:schemeClr val="lt1"/>
                </a:solidFill>
              </a:defRPr>
            </a:lvl2pPr>
            <a:lvl3pPr indent="-342900" lvl="2" marL="1371600" algn="l">
              <a:lnSpc>
                <a:spcPct val="115000"/>
              </a:lnSpc>
              <a:spcBef>
                <a:spcPts val="0"/>
              </a:spcBef>
              <a:spcAft>
                <a:spcPts val="0"/>
              </a:spcAft>
              <a:buClr>
                <a:schemeClr val="lt1"/>
              </a:buClr>
              <a:buSzPts val="1800"/>
              <a:buChar char="■"/>
              <a:defRPr sz="1800">
                <a:solidFill>
                  <a:schemeClr val="lt1"/>
                </a:solidFill>
              </a:defRPr>
            </a:lvl3pPr>
            <a:lvl4pPr indent="-342900" lvl="3" marL="1828800" algn="l">
              <a:lnSpc>
                <a:spcPct val="115000"/>
              </a:lnSpc>
              <a:spcBef>
                <a:spcPts val="0"/>
              </a:spcBef>
              <a:spcAft>
                <a:spcPts val="0"/>
              </a:spcAft>
              <a:buClr>
                <a:schemeClr val="lt1"/>
              </a:buClr>
              <a:buSzPts val="1800"/>
              <a:buChar char="●"/>
              <a:defRPr sz="1800">
                <a:solidFill>
                  <a:schemeClr val="lt1"/>
                </a:solidFill>
              </a:defRPr>
            </a:lvl4pPr>
            <a:lvl5pPr indent="-342900" lvl="4" marL="2286000" algn="l">
              <a:lnSpc>
                <a:spcPct val="115000"/>
              </a:lnSpc>
              <a:spcBef>
                <a:spcPts val="0"/>
              </a:spcBef>
              <a:spcAft>
                <a:spcPts val="0"/>
              </a:spcAft>
              <a:buClr>
                <a:schemeClr val="lt1"/>
              </a:buClr>
              <a:buSzPts val="1800"/>
              <a:buChar char="○"/>
              <a:defRPr sz="1800">
                <a:solidFill>
                  <a:schemeClr val="lt1"/>
                </a:solidFill>
              </a:defRPr>
            </a:lvl5pPr>
            <a:lvl6pPr indent="-355600" lvl="5" marL="2743200" algn="l">
              <a:lnSpc>
                <a:spcPct val="115000"/>
              </a:lnSpc>
              <a:spcBef>
                <a:spcPts val="0"/>
              </a:spcBef>
              <a:spcAft>
                <a:spcPts val="0"/>
              </a:spcAft>
              <a:buClr>
                <a:schemeClr val="lt1"/>
              </a:buClr>
              <a:buSzPts val="2000"/>
              <a:buChar char="■"/>
              <a:defRPr sz="1800">
                <a:solidFill>
                  <a:schemeClr val="lt1"/>
                </a:solidFill>
              </a:defRPr>
            </a:lvl6pPr>
            <a:lvl7pPr indent="-342900" lvl="6" marL="3200400" algn="l">
              <a:lnSpc>
                <a:spcPct val="115000"/>
              </a:lnSpc>
              <a:spcBef>
                <a:spcPts val="0"/>
              </a:spcBef>
              <a:spcAft>
                <a:spcPts val="0"/>
              </a:spcAft>
              <a:buClr>
                <a:schemeClr val="lt1"/>
              </a:buClr>
              <a:buSzPts val="1800"/>
              <a:buChar char="●"/>
              <a:defRPr sz="1800">
                <a:solidFill>
                  <a:schemeClr val="lt1"/>
                </a:solidFill>
              </a:defRPr>
            </a:lvl7pPr>
            <a:lvl8pPr indent="-342900" lvl="7" marL="3657600" algn="l">
              <a:lnSpc>
                <a:spcPct val="115000"/>
              </a:lnSpc>
              <a:spcBef>
                <a:spcPts val="0"/>
              </a:spcBef>
              <a:spcAft>
                <a:spcPts val="0"/>
              </a:spcAft>
              <a:buClr>
                <a:schemeClr val="lt1"/>
              </a:buClr>
              <a:buSzPts val="1800"/>
              <a:buChar char="○"/>
              <a:defRPr sz="1800">
                <a:solidFill>
                  <a:schemeClr val="lt1"/>
                </a:solidFill>
              </a:defRPr>
            </a:lvl8pPr>
            <a:lvl9pPr indent="-342900" lvl="8" marL="4114800" algn="l">
              <a:lnSpc>
                <a:spcPct val="115000"/>
              </a:lnSpc>
              <a:spcBef>
                <a:spcPts val="0"/>
              </a:spcBef>
              <a:spcAft>
                <a:spcPts val="0"/>
              </a:spcAft>
              <a:buClr>
                <a:schemeClr val="lt1"/>
              </a:buClr>
              <a:buSzPts val="1800"/>
              <a:buChar char="■"/>
              <a:defRPr sz="1800">
                <a:solidFill>
                  <a:schemeClr val="lt1"/>
                </a:solidFill>
              </a:defRPr>
            </a:lvl9pPr>
          </a:lstStyle>
          <a:p/>
        </p:txBody>
      </p:sp>
      <p:sp>
        <p:nvSpPr>
          <p:cNvPr id="22" name="Google Shape;22;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4" name="Shape 94"/>
        <p:cNvGrpSpPr/>
        <p:nvPr/>
      </p:nvGrpSpPr>
      <p:grpSpPr>
        <a:xfrm>
          <a:off x="0" y="0"/>
          <a:ext cx="0" cy="0"/>
          <a:chOff x="0" y="0"/>
          <a:chExt cx="0" cy="0"/>
        </a:xfrm>
      </p:grpSpPr>
      <p:pic>
        <p:nvPicPr>
          <p:cNvPr id="95" name="Google Shape;95;p26"/>
          <p:cNvPicPr preferRelativeResize="0"/>
          <p:nvPr/>
        </p:nvPicPr>
        <p:blipFill rotWithShape="1">
          <a:blip r:embed="rId2">
            <a:alphaModFix/>
          </a:blip>
          <a:srcRect b="0" l="0" r="0" t="0"/>
          <a:stretch/>
        </p:blipFill>
        <p:spPr>
          <a:xfrm>
            <a:off x="3193884" y="4200724"/>
            <a:ext cx="2906926" cy="7281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ighlight B">
  <p:cSld name="CAPTION_ONLY_1_1">
    <p:spTree>
      <p:nvGrpSpPr>
        <p:cNvPr id="23" name="Shape 23"/>
        <p:cNvGrpSpPr/>
        <p:nvPr/>
      </p:nvGrpSpPr>
      <p:grpSpPr>
        <a:xfrm>
          <a:off x="0" y="0"/>
          <a:ext cx="0" cy="0"/>
          <a:chOff x="0" y="0"/>
          <a:chExt cx="0" cy="0"/>
        </a:xfrm>
      </p:grpSpPr>
      <p:sp>
        <p:nvSpPr>
          <p:cNvPr id="24" name="Google Shape;24;p24"/>
          <p:cNvSpPr/>
          <p:nvPr/>
        </p:nvSpPr>
        <p:spPr>
          <a:xfrm>
            <a:off x="-12600" y="4233725"/>
            <a:ext cx="9169200" cy="909900"/>
          </a:xfrm>
          <a:prstGeom prst="rect">
            <a:avLst/>
          </a:prstGeom>
          <a:solidFill>
            <a:srgbClr val="490F5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90F52"/>
              </a:solidFill>
              <a:latin typeface="Open Sans"/>
              <a:ea typeface="Open Sans"/>
              <a:cs typeface="Open Sans"/>
              <a:sym typeface="Open Sans"/>
            </a:endParaRPr>
          </a:p>
        </p:txBody>
      </p:sp>
      <p:sp>
        <p:nvSpPr>
          <p:cNvPr id="25" name="Google Shape;25;p24"/>
          <p:cNvSpPr txBox="1"/>
          <p:nvPr>
            <p:ph idx="1" type="body"/>
          </p:nvPr>
        </p:nvSpPr>
        <p:spPr>
          <a:xfrm>
            <a:off x="1572600" y="4389275"/>
            <a:ext cx="5998800" cy="598800"/>
          </a:xfrm>
          <a:prstGeom prst="rect">
            <a:avLst/>
          </a:prstGeom>
          <a:noFill/>
          <a:ln>
            <a:noFill/>
          </a:ln>
        </p:spPr>
        <p:txBody>
          <a:bodyPr anchorCtr="0" anchor="ctr" bIns="91425" lIns="91425" spcFirstLastPara="1" rIns="91425" wrap="square" tIns="91425">
            <a:normAutofit/>
          </a:bodyPr>
          <a:lstStyle>
            <a:lvl1pPr indent="-228600" lvl="0" marL="457200" algn="ctr">
              <a:lnSpc>
                <a:spcPct val="100000"/>
              </a:lnSpc>
              <a:spcBef>
                <a:spcPts val="0"/>
              </a:spcBef>
              <a:spcAft>
                <a:spcPts val="0"/>
              </a:spcAft>
              <a:buClr>
                <a:schemeClr val="lt1"/>
              </a:buClr>
              <a:buSzPts val="1800"/>
              <a:buFont typeface="Open Sans ExtraBold"/>
              <a:buNone/>
              <a:defRPr b="1" sz="1800">
                <a:solidFill>
                  <a:schemeClr val="lt1"/>
                </a:solidFill>
                <a:latin typeface="Open Sans ExtraBold"/>
                <a:ea typeface="Open Sans ExtraBold"/>
                <a:cs typeface="Open Sans ExtraBold"/>
                <a:sym typeface="Open Sans ExtraBold"/>
              </a:defRPr>
            </a:lvl1pPr>
            <a:lvl2pPr indent="-330200" lvl="1" marL="914400" algn="l">
              <a:lnSpc>
                <a:spcPct val="115000"/>
              </a:lnSpc>
              <a:spcBef>
                <a:spcPts val="0"/>
              </a:spcBef>
              <a:spcAft>
                <a:spcPts val="0"/>
              </a:spcAft>
              <a:buSzPts val="1600"/>
              <a:buChar char="○"/>
              <a:defRPr/>
            </a:lvl2pPr>
            <a:lvl3pPr indent="-330200" lvl="2" marL="1371600" algn="l">
              <a:lnSpc>
                <a:spcPct val="115000"/>
              </a:lnSpc>
              <a:spcBef>
                <a:spcPts val="0"/>
              </a:spcBef>
              <a:spcAft>
                <a:spcPts val="0"/>
              </a:spcAft>
              <a:buSzPts val="1600"/>
              <a:buChar char="■"/>
              <a:defRPr/>
            </a:lvl3pPr>
            <a:lvl4pPr indent="-330200" lvl="3" marL="1828800" algn="l">
              <a:lnSpc>
                <a:spcPct val="115000"/>
              </a:lnSpc>
              <a:spcBef>
                <a:spcPts val="0"/>
              </a:spcBef>
              <a:spcAft>
                <a:spcPts val="0"/>
              </a:spcAft>
              <a:buSzPts val="1600"/>
              <a:buChar char="●"/>
              <a:defRPr/>
            </a:lvl4pPr>
            <a:lvl5pPr indent="-330200" lvl="4" marL="2286000" algn="l">
              <a:lnSpc>
                <a:spcPct val="115000"/>
              </a:lnSpc>
              <a:spcBef>
                <a:spcPts val="0"/>
              </a:spcBef>
              <a:spcAft>
                <a:spcPts val="0"/>
              </a:spcAft>
              <a:buSzPts val="1600"/>
              <a:buChar char="○"/>
              <a:defRPr/>
            </a:lvl5pPr>
            <a:lvl6pPr indent="-330200" lvl="5" marL="2743200" algn="l">
              <a:lnSpc>
                <a:spcPct val="115000"/>
              </a:lnSpc>
              <a:spcBef>
                <a:spcPts val="0"/>
              </a:spcBef>
              <a:spcAft>
                <a:spcPts val="0"/>
              </a:spcAft>
              <a:buSzPts val="1600"/>
              <a:buChar char="■"/>
              <a:defRPr/>
            </a:lvl6pPr>
            <a:lvl7pPr indent="-330200" lvl="6" marL="3200400" algn="l">
              <a:lnSpc>
                <a:spcPct val="115000"/>
              </a:lnSpc>
              <a:spcBef>
                <a:spcPts val="0"/>
              </a:spcBef>
              <a:spcAft>
                <a:spcPts val="0"/>
              </a:spcAft>
              <a:buSzPts val="1600"/>
              <a:buChar char="●"/>
              <a:defRPr/>
            </a:lvl7pPr>
            <a:lvl8pPr indent="-330200" lvl="7" marL="3657600" algn="l">
              <a:lnSpc>
                <a:spcPct val="115000"/>
              </a:lnSpc>
              <a:spcBef>
                <a:spcPts val="0"/>
              </a:spcBef>
              <a:spcAft>
                <a:spcPts val="0"/>
              </a:spcAft>
              <a:buSzPts val="1600"/>
              <a:buChar char="○"/>
              <a:defRPr/>
            </a:lvl8pPr>
            <a:lvl9pPr indent="-330200" lvl="8" marL="4114800" algn="l">
              <a:lnSpc>
                <a:spcPct val="115000"/>
              </a:lnSpc>
              <a:spcBef>
                <a:spcPts val="0"/>
              </a:spcBef>
              <a:spcAft>
                <a:spcPts val="0"/>
              </a:spcAft>
              <a:buSzPts val="1600"/>
              <a:buChar char="■"/>
              <a:defRPr/>
            </a:lvl9pPr>
          </a:lstStyle>
          <a:p/>
        </p:txBody>
      </p:sp>
      <p:sp>
        <p:nvSpPr>
          <p:cNvPr id="26" name="Google Shape;26;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A 1 1">
  <p:cSld name="SECTION_TITLE_AND_DESCRIPTION_2_1">
    <p:spTree>
      <p:nvGrpSpPr>
        <p:cNvPr id="27" name="Shape 27"/>
        <p:cNvGrpSpPr/>
        <p:nvPr/>
      </p:nvGrpSpPr>
      <p:grpSpPr>
        <a:xfrm>
          <a:off x="0" y="0"/>
          <a:ext cx="0" cy="0"/>
          <a:chOff x="0" y="0"/>
          <a:chExt cx="0" cy="0"/>
        </a:xfrm>
      </p:grpSpPr>
      <p:sp>
        <p:nvSpPr>
          <p:cNvPr id="28" name="Google Shape;28;p9"/>
          <p:cNvSpPr/>
          <p:nvPr/>
        </p:nvSpPr>
        <p:spPr>
          <a:xfrm>
            <a:off x="0" y="0"/>
            <a:ext cx="4572000" cy="5143500"/>
          </a:xfrm>
          <a:prstGeom prst="rect">
            <a:avLst/>
          </a:prstGeom>
          <a:solidFill>
            <a:srgbClr val="23A5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9" name="Google Shape;29;p9"/>
          <p:cNvCxnSpPr/>
          <p:nvPr/>
        </p:nvCxnSpPr>
        <p:spPr>
          <a:xfrm>
            <a:off x="457675" y="4495400"/>
            <a:ext cx="468300" cy="0"/>
          </a:xfrm>
          <a:prstGeom prst="straightConnector1">
            <a:avLst/>
          </a:prstGeom>
          <a:noFill/>
          <a:ln cap="flat" cmpd="sng" w="28575">
            <a:solidFill>
              <a:schemeClr val="lt1"/>
            </a:solidFill>
            <a:prstDash val="solid"/>
            <a:round/>
            <a:headEnd len="sm" w="sm" type="none"/>
            <a:tailEnd len="sm" w="sm" type="none"/>
          </a:ln>
        </p:spPr>
      </p:cxnSp>
      <p:sp>
        <p:nvSpPr>
          <p:cNvPr id="30" name="Google Shape;30;p9"/>
          <p:cNvSpPr txBox="1"/>
          <p:nvPr>
            <p:ph type="title"/>
          </p:nvPr>
        </p:nvSpPr>
        <p:spPr>
          <a:xfrm>
            <a:off x="367500" y="552650"/>
            <a:ext cx="3837000" cy="1909200"/>
          </a:xfrm>
          <a:prstGeom prst="rect">
            <a:avLst/>
          </a:prstGeom>
          <a:noFill/>
          <a:ln>
            <a:noFill/>
          </a:ln>
        </p:spPr>
        <p:txBody>
          <a:bodyPr anchorCtr="0" anchor="b" bIns="91425" lIns="91425" spcFirstLastPara="1" rIns="91425" wrap="square" tIns="91425">
            <a:spAutoFit/>
          </a:bodyPr>
          <a:lstStyle>
            <a:lvl1pPr lvl="0" algn="ctr">
              <a:lnSpc>
                <a:spcPct val="100000"/>
              </a:lnSpc>
              <a:spcBef>
                <a:spcPts val="0"/>
              </a:spcBef>
              <a:spcAft>
                <a:spcPts val="0"/>
              </a:spcAft>
              <a:buClr>
                <a:schemeClr val="lt1"/>
              </a:buClr>
              <a:buSzPts val="3800"/>
              <a:buNone/>
              <a:defRPr sz="3800">
                <a:solidFill>
                  <a:schemeClr val="lt1"/>
                </a:solidFill>
              </a:defRPr>
            </a:lvl1pPr>
            <a:lvl2pPr lvl="1" algn="ctr">
              <a:lnSpc>
                <a:spcPct val="100000"/>
              </a:lnSpc>
              <a:spcBef>
                <a:spcPts val="0"/>
              </a:spcBef>
              <a:spcAft>
                <a:spcPts val="0"/>
              </a:spcAft>
              <a:buClr>
                <a:schemeClr val="lt1"/>
              </a:buClr>
              <a:buSzPts val="3800"/>
              <a:buNone/>
              <a:defRPr sz="3800">
                <a:solidFill>
                  <a:schemeClr val="lt1"/>
                </a:solidFill>
              </a:defRPr>
            </a:lvl2pPr>
            <a:lvl3pPr lvl="2" algn="ctr">
              <a:lnSpc>
                <a:spcPct val="100000"/>
              </a:lnSpc>
              <a:spcBef>
                <a:spcPts val="0"/>
              </a:spcBef>
              <a:spcAft>
                <a:spcPts val="0"/>
              </a:spcAft>
              <a:buClr>
                <a:schemeClr val="lt1"/>
              </a:buClr>
              <a:buSzPts val="3800"/>
              <a:buNone/>
              <a:defRPr sz="3800">
                <a:solidFill>
                  <a:schemeClr val="lt1"/>
                </a:solidFill>
              </a:defRPr>
            </a:lvl3pPr>
            <a:lvl4pPr lvl="3" algn="ctr">
              <a:lnSpc>
                <a:spcPct val="100000"/>
              </a:lnSpc>
              <a:spcBef>
                <a:spcPts val="0"/>
              </a:spcBef>
              <a:spcAft>
                <a:spcPts val="0"/>
              </a:spcAft>
              <a:buClr>
                <a:schemeClr val="lt1"/>
              </a:buClr>
              <a:buSzPts val="3800"/>
              <a:buNone/>
              <a:defRPr sz="3800">
                <a:solidFill>
                  <a:schemeClr val="lt1"/>
                </a:solidFill>
              </a:defRPr>
            </a:lvl4pPr>
            <a:lvl5pPr lvl="4" algn="ctr">
              <a:lnSpc>
                <a:spcPct val="100000"/>
              </a:lnSpc>
              <a:spcBef>
                <a:spcPts val="0"/>
              </a:spcBef>
              <a:spcAft>
                <a:spcPts val="0"/>
              </a:spcAft>
              <a:buClr>
                <a:schemeClr val="lt1"/>
              </a:buClr>
              <a:buSzPts val="3800"/>
              <a:buNone/>
              <a:defRPr sz="3800">
                <a:solidFill>
                  <a:schemeClr val="lt1"/>
                </a:solidFill>
              </a:defRPr>
            </a:lvl5pPr>
            <a:lvl6pPr lvl="5" algn="ctr">
              <a:lnSpc>
                <a:spcPct val="100000"/>
              </a:lnSpc>
              <a:spcBef>
                <a:spcPts val="0"/>
              </a:spcBef>
              <a:spcAft>
                <a:spcPts val="0"/>
              </a:spcAft>
              <a:buClr>
                <a:schemeClr val="lt1"/>
              </a:buClr>
              <a:buSzPts val="3800"/>
              <a:buNone/>
              <a:defRPr sz="3800">
                <a:solidFill>
                  <a:schemeClr val="lt1"/>
                </a:solidFill>
              </a:defRPr>
            </a:lvl6pPr>
            <a:lvl7pPr lvl="6" algn="ctr">
              <a:lnSpc>
                <a:spcPct val="100000"/>
              </a:lnSpc>
              <a:spcBef>
                <a:spcPts val="0"/>
              </a:spcBef>
              <a:spcAft>
                <a:spcPts val="0"/>
              </a:spcAft>
              <a:buClr>
                <a:schemeClr val="lt1"/>
              </a:buClr>
              <a:buSzPts val="3800"/>
              <a:buNone/>
              <a:defRPr sz="3800">
                <a:solidFill>
                  <a:schemeClr val="lt1"/>
                </a:solidFill>
              </a:defRPr>
            </a:lvl7pPr>
            <a:lvl8pPr lvl="7" algn="ctr">
              <a:lnSpc>
                <a:spcPct val="100000"/>
              </a:lnSpc>
              <a:spcBef>
                <a:spcPts val="0"/>
              </a:spcBef>
              <a:spcAft>
                <a:spcPts val="0"/>
              </a:spcAft>
              <a:buClr>
                <a:schemeClr val="lt1"/>
              </a:buClr>
              <a:buSzPts val="3800"/>
              <a:buNone/>
              <a:defRPr sz="3800">
                <a:solidFill>
                  <a:schemeClr val="lt1"/>
                </a:solidFill>
              </a:defRPr>
            </a:lvl8pPr>
            <a:lvl9pPr lvl="8" algn="ctr">
              <a:lnSpc>
                <a:spcPct val="100000"/>
              </a:lnSpc>
              <a:spcBef>
                <a:spcPts val="0"/>
              </a:spcBef>
              <a:spcAft>
                <a:spcPts val="0"/>
              </a:spcAft>
              <a:buClr>
                <a:schemeClr val="lt1"/>
              </a:buClr>
              <a:buSzPts val="3800"/>
              <a:buNone/>
              <a:defRPr sz="3800">
                <a:solidFill>
                  <a:schemeClr val="lt1"/>
                </a:solidFill>
              </a:defRPr>
            </a:lvl9pPr>
          </a:lstStyle>
          <a:p/>
        </p:txBody>
      </p:sp>
      <p:sp>
        <p:nvSpPr>
          <p:cNvPr id="31" name="Google Shape;31;p9"/>
          <p:cNvSpPr txBox="1"/>
          <p:nvPr>
            <p:ph idx="1" type="body"/>
          </p:nvPr>
        </p:nvSpPr>
        <p:spPr>
          <a:xfrm>
            <a:off x="495415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sz="1800"/>
            </a:lvl1pPr>
            <a:lvl2pPr indent="-342900" lvl="1" marL="914400" algn="l">
              <a:lnSpc>
                <a:spcPct val="115000"/>
              </a:lnSpc>
              <a:spcBef>
                <a:spcPts val="0"/>
              </a:spcBef>
              <a:spcAft>
                <a:spcPts val="0"/>
              </a:spcAft>
              <a:buSzPts val="1800"/>
              <a:buChar char="○"/>
              <a:defRPr sz="1800"/>
            </a:lvl2pPr>
            <a:lvl3pPr indent="-342900" lvl="2" marL="1371600" algn="l">
              <a:lnSpc>
                <a:spcPct val="115000"/>
              </a:lnSpc>
              <a:spcBef>
                <a:spcPts val="0"/>
              </a:spcBef>
              <a:spcAft>
                <a:spcPts val="0"/>
              </a:spcAft>
              <a:buSzPts val="1800"/>
              <a:buChar char="■"/>
              <a:defRPr sz="1800"/>
            </a:lvl3pPr>
            <a:lvl4pPr indent="-342900" lvl="3" marL="1828800" algn="l">
              <a:lnSpc>
                <a:spcPct val="115000"/>
              </a:lnSpc>
              <a:spcBef>
                <a:spcPts val="0"/>
              </a:spcBef>
              <a:spcAft>
                <a:spcPts val="0"/>
              </a:spcAft>
              <a:buSzPts val="1800"/>
              <a:buChar char="●"/>
              <a:defRPr sz="1800"/>
            </a:lvl4pPr>
            <a:lvl5pPr indent="-342900" lvl="4" marL="2286000" algn="l">
              <a:lnSpc>
                <a:spcPct val="115000"/>
              </a:lnSpc>
              <a:spcBef>
                <a:spcPts val="0"/>
              </a:spcBef>
              <a:spcAft>
                <a:spcPts val="0"/>
              </a:spcAft>
              <a:buSzPts val="1800"/>
              <a:buChar char="○"/>
              <a:defRPr sz="1800"/>
            </a:lvl5pPr>
            <a:lvl6pPr indent="-355600" lvl="5" marL="2743200" algn="l">
              <a:lnSpc>
                <a:spcPct val="115000"/>
              </a:lnSpc>
              <a:spcBef>
                <a:spcPts val="0"/>
              </a:spcBef>
              <a:spcAft>
                <a:spcPts val="0"/>
              </a:spcAft>
              <a:buSzPts val="2000"/>
              <a:buChar char="■"/>
              <a:defRPr sz="1800"/>
            </a:lvl6pPr>
            <a:lvl7pPr indent="-342900" lvl="6" marL="3200400" algn="l">
              <a:lnSpc>
                <a:spcPct val="115000"/>
              </a:lnSpc>
              <a:spcBef>
                <a:spcPts val="0"/>
              </a:spcBef>
              <a:spcAft>
                <a:spcPts val="0"/>
              </a:spcAft>
              <a:buSzPts val="1800"/>
              <a:buChar char="●"/>
              <a:defRPr sz="1800"/>
            </a:lvl7pPr>
            <a:lvl8pPr indent="-342900" lvl="7" marL="3657600" algn="l">
              <a:lnSpc>
                <a:spcPct val="115000"/>
              </a:lnSpc>
              <a:spcBef>
                <a:spcPts val="0"/>
              </a:spcBef>
              <a:spcAft>
                <a:spcPts val="0"/>
              </a:spcAft>
              <a:buSzPts val="1800"/>
              <a:buChar char="○"/>
              <a:defRPr sz="1800"/>
            </a:lvl8pPr>
            <a:lvl9pPr indent="-342900" lvl="8" marL="4114800" algn="l">
              <a:lnSpc>
                <a:spcPct val="115000"/>
              </a:lnSpc>
              <a:spcBef>
                <a:spcPts val="0"/>
              </a:spcBef>
              <a:spcAft>
                <a:spcPts val="0"/>
              </a:spcAft>
              <a:buSzPts val="1800"/>
              <a:buChar char="■"/>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ighlight A">
  <p:cSld name="CAPTION_ONLY_1">
    <p:spTree>
      <p:nvGrpSpPr>
        <p:cNvPr id="32" name="Shape 32"/>
        <p:cNvGrpSpPr/>
        <p:nvPr/>
      </p:nvGrpSpPr>
      <p:grpSpPr>
        <a:xfrm>
          <a:off x="0" y="0"/>
          <a:ext cx="0" cy="0"/>
          <a:chOff x="0" y="0"/>
          <a:chExt cx="0" cy="0"/>
        </a:xfrm>
      </p:grpSpPr>
      <p:sp>
        <p:nvSpPr>
          <p:cNvPr id="33" name="Google Shape;33;p11"/>
          <p:cNvSpPr/>
          <p:nvPr/>
        </p:nvSpPr>
        <p:spPr>
          <a:xfrm>
            <a:off x="-12600" y="4233725"/>
            <a:ext cx="9169200" cy="909900"/>
          </a:xfrm>
          <a:prstGeom prst="rect">
            <a:avLst/>
          </a:prstGeom>
          <a:solidFill>
            <a:srgbClr val="23A59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pen Sans"/>
              <a:ea typeface="Open Sans"/>
              <a:cs typeface="Open Sans"/>
              <a:sym typeface="Open Sans"/>
            </a:endParaRPr>
          </a:p>
        </p:txBody>
      </p:sp>
      <p:sp>
        <p:nvSpPr>
          <p:cNvPr id="34" name="Google Shape;34;p11"/>
          <p:cNvSpPr txBox="1"/>
          <p:nvPr>
            <p:ph idx="1" type="body"/>
          </p:nvPr>
        </p:nvSpPr>
        <p:spPr>
          <a:xfrm>
            <a:off x="1572600" y="4389275"/>
            <a:ext cx="5998800" cy="598800"/>
          </a:xfrm>
          <a:prstGeom prst="rect">
            <a:avLst/>
          </a:prstGeom>
          <a:noFill/>
          <a:ln>
            <a:noFill/>
          </a:ln>
        </p:spPr>
        <p:txBody>
          <a:bodyPr anchorCtr="0" anchor="ctr" bIns="91425" lIns="91425" spcFirstLastPara="1" rIns="91425" wrap="square" tIns="91425">
            <a:normAutofit/>
          </a:bodyPr>
          <a:lstStyle>
            <a:lvl1pPr indent="-228600" lvl="0" marL="457200" algn="ctr">
              <a:lnSpc>
                <a:spcPct val="100000"/>
              </a:lnSpc>
              <a:spcBef>
                <a:spcPts val="0"/>
              </a:spcBef>
              <a:spcAft>
                <a:spcPts val="0"/>
              </a:spcAft>
              <a:buClr>
                <a:schemeClr val="lt1"/>
              </a:buClr>
              <a:buSzPts val="1800"/>
              <a:buFont typeface="Open Sans ExtraBold"/>
              <a:buNone/>
              <a:defRPr b="1" sz="1800">
                <a:solidFill>
                  <a:schemeClr val="lt1"/>
                </a:solidFill>
                <a:latin typeface="Open Sans ExtraBold"/>
                <a:ea typeface="Open Sans ExtraBold"/>
                <a:cs typeface="Open Sans ExtraBold"/>
                <a:sym typeface="Open Sans ExtraBold"/>
              </a:defRPr>
            </a:lvl1pPr>
            <a:lvl2pPr indent="-330200" lvl="1" marL="914400" algn="l">
              <a:lnSpc>
                <a:spcPct val="115000"/>
              </a:lnSpc>
              <a:spcBef>
                <a:spcPts val="0"/>
              </a:spcBef>
              <a:spcAft>
                <a:spcPts val="0"/>
              </a:spcAft>
              <a:buSzPts val="1600"/>
              <a:buChar char="○"/>
              <a:defRPr/>
            </a:lvl2pPr>
            <a:lvl3pPr indent="-330200" lvl="2" marL="1371600" algn="l">
              <a:lnSpc>
                <a:spcPct val="115000"/>
              </a:lnSpc>
              <a:spcBef>
                <a:spcPts val="0"/>
              </a:spcBef>
              <a:spcAft>
                <a:spcPts val="0"/>
              </a:spcAft>
              <a:buSzPts val="1600"/>
              <a:buChar char="■"/>
              <a:defRPr/>
            </a:lvl3pPr>
            <a:lvl4pPr indent="-330200" lvl="3" marL="1828800" algn="l">
              <a:lnSpc>
                <a:spcPct val="115000"/>
              </a:lnSpc>
              <a:spcBef>
                <a:spcPts val="0"/>
              </a:spcBef>
              <a:spcAft>
                <a:spcPts val="0"/>
              </a:spcAft>
              <a:buSzPts val="1600"/>
              <a:buChar char="●"/>
              <a:defRPr/>
            </a:lvl4pPr>
            <a:lvl5pPr indent="-330200" lvl="4" marL="2286000" algn="l">
              <a:lnSpc>
                <a:spcPct val="115000"/>
              </a:lnSpc>
              <a:spcBef>
                <a:spcPts val="0"/>
              </a:spcBef>
              <a:spcAft>
                <a:spcPts val="0"/>
              </a:spcAft>
              <a:buSzPts val="1600"/>
              <a:buChar char="○"/>
              <a:defRPr/>
            </a:lvl5pPr>
            <a:lvl6pPr indent="-330200" lvl="5" marL="2743200" algn="l">
              <a:lnSpc>
                <a:spcPct val="115000"/>
              </a:lnSpc>
              <a:spcBef>
                <a:spcPts val="0"/>
              </a:spcBef>
              <a:spcAft>
                <a:spcPts val="0"/>
              </a:spcAft>
              <a:buSzPts val="1600"/>
              <a:buChar char="■"/>
              <a:defRPr/>
            </a:lvl6pPr>
            <a:lvl7pPr indent="-330200" lvl="6" marL="3200400" algn="l">
              <a:lnSpc>
                <a:spcPct val="115000"/>
              </a:lnSpc>
              <a:spcBef>
                <a:spcPts val="0"/>
              </a:spcBef>
              <a:spcAft>
                <a:spcPts val="0"/>
              </a:spcAft>
              <a:buSzPts val="1600"/>
              <a:buChar char="●"/>
              <a:defRPr/>
            </a:lvl7pPr>
            <a:lvl8pPr indent="-330200" lvl="7" marL="3657600" algn="l">
              <a:lnSpc>
                <a:spcPct val="115000"/>
              </a:lnSpc>
              <a:spcBef>
                <a:spcPts val="0"/>
              </a:spcBef>
              <a:spcAft>
                <a:spcPts val="0"/>
              </a:spcAft>
              <a:buSzPts val="1600"/>
              <a:buChar char="○"/>
              <a:defRPr/>
            </a:lvl8pPr>
            <a:lvl9pPr indent="-330200" lvl="8" marL="4114800" algn="l">
              <a:lnSpc>
                <a:spcPct val="115000"/>
              </a:lnSpc>
              <a:spcBef>
                <a:spcPts val="0"/>
              </a:spcBef>
              <a:spcAft>
                <a:spcPts val="0"/>
              </a:spcAft>
              <a:buSzPts val="1600"/>
              <a:buChar char="■"/>
              <a:defRPr/>
            </a:lvl9pPr>
          </a:lstStyle>
          <a:p/>
        </p:txBody>
      </p:sp>
      <p:sp>
        <p:nvSpPr>
          <p:cNvPr id="35" name="Google Shape;35;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solidFill>
          <a:srgbClr val="23A595"/>
        </a:solidFill>
      </p:bgPr>
    </p:bg>
    <p:spTree>
      <p:nvGrpSpPr>
        <p:cNvPr id="36" name="Shape 36"/>
        <p:cNvGrpSpPr/>
        <p:nvPr/>
      </p:nvGrpSpPr>
      <p:grpSpPr>
        <a:xfrm>
          <a:off x="0" y="0"/>
          <a:ext cx="0" cy="0"/>
          <a:chOff x="0" y="0"/>
          <a:chExt cx="0" cy="0"/>
        </a:xfrm>
      </p:grpSpPr>
      <p:sp>
        <p:nvSpPr>
          <p:cNvPr id="37" name="Google Shape;37;p15"/>
          <p:cNvSpPr txBox="1"/>
          <p:nvPr>
            <p:ph type="title"/>
          </p:nvPr>
        </p:nvSpPr>
        <p:spPr>
          <a:xfrm>
            <a:off x="514800" y="1348800"/>
            <a:ext cx="8114400" cy="2445900"/>
          </a:xfrm>
          <a:prstGeom prst="rect">
            <a:avLst/>
          </a:prstGeom>
          <a:noFill/>
          <a:ln>
            <a:noFill/>
          </a:ln>
        </p:spPr>
        <p:txBody>
          <a:bodyPr anchorCtr="0" anchor="b" bIns="91425" lIns="91425" spcFirstLastPara="1" rIns="91425" wrap="square" tIns="91425">
            <a:spAutoFit/>
          </a:bodyPr>
          <a:lstStyle>
            <a:lvl1pPr lvl="0" algn="ctr">
              <a:lnSpc>
                <a:spcPct val="100000"/>
              </a:lnSpc>
              <a:spcBef>
                <a:spcPts val="0"/>
              </a:spcBef>
              <a:spcAft>
                <a:spcPts val="0"/>
              </a:spcAft>
              <a:buClr>
                <a:schemeClr val="lt1"/>
              </a:buClr>
              <a:buSzPts val="6800"/>
              <a:buNone/>
              <a:defRPr sz="6800">
                <a:solidFill>
                  <a:schemeClr val="lt1"/>
                </a:solidFill>
              </a:defRPr>
            </a:lvl1pPr>
            <a:lvl2pPr lvl="1" algn="l">
              <a:lnSpc>
                <a:spcPct val="100000"/>
              </a:lnSpc>
              <a:spcBef>
                <a:spcPts val="0"/>
              </a:spcBef>
              <a:spcAft>
                <a:spcPts val="0"/>
              </a:spcAft>
              <a:buClr>
                <a:schemeClr val="lt1"/>
              </a:buClr>
              <a:buSzPts val="6800"/>
              <a:buNone/>
              <a:defRPr sz="6800">
                <a:solidFill>
                  <a:schemeClr val="lt1"/>
                </a:solidFill>
              </a:defRPr>
            </a:lvl2pPr>
            <a:lvl3pPr lvl="2" algn="l">
              <a:lnSpc>
                <a:spcPct val="100000"/>
              </a:lnSpc>
              <a:spcBef>
                <a:spcPts val="0"/>
              </a:spcBef>
              <a:spcAft>
                <a:spcPts val="0"/>
              </a:spcAft>
              <a:buClr>
                <a:schemeClr val="lt1"/>
              </a:buClr>
              <a:buSzPts val="6800"/>
              <a:buNone/>
              <a:defRPr sz="6800">
                <a:solidFill>
                  <a:schemeClr val="lt1"/>
                </a:solidFill>
              </a:defRPr>
            </a:lvl3pPr>
            <a:lvl4pPr lvl="3" algn="l">
              <a:lnSpc>
                <a:spcPct val="100000"/>
              </a:lnSpc>
              <a:spcBef>
                <a:spcPts val="0"/>
              </a:spcBef>
              <a:spcAft>
                <a:spcPts val="0"/>
              </a:spcAft>
              <a:buClr>
                <a:schemeClr val="lt1"/>
              </a:buClr>
              <a:buSzPts val="6800"/>
              <a:buNone/>
              <a:defRPr sz="6800">
                <a:solidFill>
                  <a:schemeClr val="lt1"/>
                </a:solidFill>
              </a:defRPr>
            </a:lvl4pPr>
            <a:lvl5pPr lvl="4" algn="l">
              <a:lnSpc>
                <a:spcPct val="100000"/>
              </a:lnSpc>
              <a:spcBef>
                <a:spcPts val="0"/>
              </a:spcBef>
              <a:spcAft>
                <a:spcPts val="0"/>
              </a:spcAft>
              <a:buClr>
                <a:schemeClr val="lt1"/>
              </a:buClr>
              <a:buSzPts val="6800"/>
              <a:buNone/>
              <a:defRPr sz="6800">
                <a:solidFill>
                  <a:schemeClr val="lt1"/>
                </a:solidFill>
              </a:defRPr>
            </a:lvl5pPr>
            <a:lvl6pPr lvl="5" algn="l">
              <a:lnSpc>
                <a:spcPct val="100000"/>
              </a:lnSpc>
              <a:spcBef>
                <a:spcPts val="0"/>
              </a:spcBef>
              <a:spcAft>
                <a:spcPts val="0"/>
              </a:spcAft>
              <a:buClr>
                <a:schemeClr val="lt1"/>
              </a:buClr>
              <a:buSzPts val="6800"/>
              <a:buNone/>
              <a:defRPr sz="6800">
                <a:solidFill>
                  <a:schemeClr val="lt1"/>
                </a:solidFill>
              </a:defRPr>
            </a:lvl6pPr>
            <a:lvl7pPr lvl="6" algn="l">
              <a:lnSpc>
                <a:spcPct val="100000"/>
              </a:lnSpc>
              <a:spcBef>
                <a:spcPts val="0"/>
              </a:spcBef>
              <a:spcAft>
                <a:spcPts val="0"/>
              </a:spcAft>
              <a:buClr>
                <a:schemeClr val="lt1"/>
              </a:buClr>
              <a:buSzPts val="6800"/>
              <a:buNone/>
              <a:defRPr sz="6800">
                <a:solidFill>
                  <a:schemeClr val="lt1"/>
                </a:solidFill>
              </a:defRPr>
            </a:lvl7pPr>
            <a:lvl8pPr lvl="7" algn="l">
              <a:lnSpc>
                <a:spcPct val="100000"/>
              </a:lnSpc>
              <a:spcBef>
                <a:spcPts val="0"/>
              </a:spcBef>
              <a:spcAft>
                <a:spcPts val="0"/>
              </a:spcAft>
              <a:buClr>
                <a:schemeClr val="lt1"/>
              </a:buClr>
              <a:buSzPts val="6800"/>
              <a:buNone/>
              <a:defRPr sz="6800">
                <a:solidFill>
                  <a:schemeClr val="lt1"/>
                </a:solidFill>
              </a:defRPr>
            </a:lvl8pPr>
            <a:lvl9pPr lvl="8" algn="l">
              <a:lnSpc>
                <a:spcPct val="100000"/>
              </a:lnSpc>
              <a:spcBef>
                <a:spcPts val="0"/>
              </a:spcBef>
              <a:spcAft>
                <a:spcPts val="0"/>
              </a:spcAft>
              <a:buClr>
                <a:schemeClr val="lt1"/>
              </a:buClr>
              <a:buSzPts val="6800"/>
              <a:buNone/>
              <a:defRPr sz="6800">
                <a:solidFill>
                  <a:schemeClr val="lt1"/>
                </a:solidFill>
              </a:defRPr>
            </a:lvl9pPr>
          </a:lstStyle>
          <a:p/>
        </p:txBody>
      </p:sp>
      <p:sp>
        <p:nvSpPr>
          <p:cNvPr id="38" name="Google Shape;38;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B">
  <p:cSld name="TITLE_AND_BODY_1">
    <p:spTree>
      <p:nvGrpSpPr>
        <p:cNvPr id="39" name="Shape 39"/>
        <p:cNvGrpSpPr/>
        <p:nvPr/>
      </p:nvGrpSpPr>
      <p:grpSpPr>
        <a:xfrm>
          <a:off x="0" y="0"/>
          <a:ext cx="0" cy="0"/>
          <a:chOff x="0" y="0"/>
          <a:chExt cx="0" cy="0"/>
        </a:xfrm>
      </p:grpSpPr>
      <p:sp>
        <p:nvSpPr>
          <p:cNvPr id="40" name="Google Shape;40;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23A595"/>
              </a:buClr>
              <a:buSzPts val="3000"/>
              <a:buNone/>
              <a:defRPr>
                <a:solidFill>
                  <a:srgbClr val="23A595"/>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41" name="Google Shape;41;p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30200" lvl="0" marL="457200" algn="l">
              <a:lnSpc>
                <a:spcPct val="115000"/>
              </a:lnSpc>
              <a:spcBef>
                <a:spcPts val="0"/>
              </a:spcBef>
              <a:spcAft>
                <a:spcPts val="0"/>
              </a:spcAft>
              <a:buSzPts val="1600"/>
              <a:buChar char="●"/>
              <a:defRPr/>
            </a:lvl1pPr>
            <a:lvl2pPr indent="-330200" lvl="1" marL="914400" algn="l">
              <a:lnSpc>
                <a:spcPct val="115000"/>
              </a:lnSpc>
              <a:spcBef>
                <a:spcPts val="0"/>
              </a:spcBef>
              <a:spcAft>
                <a:spcPts val="0"/>
              </a:spcAft>
              <a:buSzPts val="1600"/>
              <a:buChar char="○"/>
              <a:defRPr/>
            </a:lvl2pPr>
            <a:lvl3pPr indent="-330200" lvl="2" marL="1371600" algn="l">
              <a:lnSpc>
                <a:spcPct val="115000"/>
              </a:lnSpc>
              <a:spcBef>
                <a:spcPts val="0"/>
              </a:spcBef>
              <a:spcAft>
                <a:spcPts val="0"/>
              </a:spcAft>
              <a:buSzPts val="1600"/>
              <a:buChar char="■"/>
              <a:defRPr/>
            </a:lvl3pPr>
            <a:lvl4pPr indent="-330200" lvl="3" marL="1828800" algn="l">
              <a:lnSpc>
                <a:spcPct val="115000"/>
              </a:lnSpc>
              <a:spcBef>
                <a:spcPts val="0"/>
              </a:spcBef>
              <a:spcAft>
                <a:spcPts val="0"/>
              </a:spcAft>
              <a:buSzPts val="1600"/>
              <a:buChar char="●"/>
              <a:defRPr/>
            </a:lvl4pPr>
            <a:lvl5pPr indent="-330200" lvl="4" marL="2286000" algn="l">
              <a:lnSpc>
                <a:spcPct val="115000"/>
              </a:lnSpc>
              <a:spcBef>
                <a:spcPts val="0"/>
              </a:spcBef>
              <a:spcAft>
                <a:spcPts val="0"/>
              </a:spcAft>
              <a:buSzPts val="1600"/>
              <a:buChar char="○"/>
              <a:defRPr/>
            </a:lvl5pPr>
            <a:lvl6pPr indent="-330200" lvl="5" marL="2743200" algn="l">
              <a:lnSpc>
                <a:spcPct val="115000"/>
              </a:lnSpc>
              <a:spcBef>
                <a:spcPts val="0"/>
              </a:spcBef>
              <a:spcAft>
                <a:spcPts val="0"/>
              </a:spcAft>
              <a:buSzPts val="1600"/>
              <a:buChar char="■"/>
              <a:defRPr/>
            </a:lvl6pPr>
            <a:lvl7pPr indent="-330200" lvl="6" marL="3200400" algn="l">
              <a:lnSpc>
                <a:spcPct val="115000"/>
              </a:lnSpc>
              <a:spcBef>
                <a:spcPts val="0"/>
              </a:spcBef>
              <a:spcAft>
                <a:spcPts val="0"/>
              </a:spcAft>
              <a:buSzPts val="1600"/>
              <a:buChar char="●"/>
              <a:defRPr/>
            </a:lvl7pPr>
            <a:lvl8pPr indent="-330200" lvl="7" marL="3657600" algn="l">
              <a:lnSpc>
                <a:spcPct val="115000"/>
              </a:lnSpc>
              <a:spcBef>
                <a:spcPts val="0"/>
              </a:spcBef>
              <a:spcAft>
                <a:spcPts val="0"/>
              </a:spcAft>
              <a:buSzPts val="1600"/>
              <a:buChar char="○"/>
              <a:defRPr/>
            </a:lvl8pPr>
            <a:lvl9pPr indent="-330200" lvl="8" marL="4114800" algn="l">
              <a:lnSpc>
                <a:spcPct val="115000"/>
              </a:lnSpc>
              <a:spcBef>
                <a:spcPts val="0"/>
              </a:spcBef>
              <a:spcAft>
                <a:spcPts val="0"/>
              </a:spcAft>
              <a:buSzPts val="1600"/>
              <a:buChar char="■"/>
              <a:defRPr/>
            </a:lvl9pPr>
          </a:lstStyle>
          <a:p/>
        </p:txBody>
      </p:sp>
      <p:sp>
        <p:nvSpPr>
          <p:cNvPr id="42" name="Google Shape;42;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490F52"/>
        </a:solidFill>
      </p:bgPr>
    </p:bg>
    <p:spTree>
      <p:nvGrpSpPr>
        <p:cNvPr id="43" name="Shape 43"/>
        <p:cNvGrpSpPr/>
        <p:nvPr/>
      </p:nvGrpSpPr>
      <p:grpSpPr>
        <a:xfrm>
          <a:off x="0" y="0"/>
          <a:ext cx="0" cy="0"/>
          <a:chOff x="0" y="0"/>
          <a:chExt cx="0" cy="0"/>
        </a:xfrm>
      </p:grpSpPr>
      <p:sp>
        <p:nvSpPr>
          <p:cNvPr id="44" name="Google Shape;44;p14"/>
          <p:cNvSpPr txBox="1"/>
          <p:nvPr>
            <p:ph type="title"/>
          </p:nvPr>
        </p:nvSpPr>
        <p:spPr>
          <a:xfrm>
            <a:off x="514800" y="1348800"/>
            <a:ext cx="8114400" cy="2445900"/>
          </a:xfrm>
          <a:prstGeom prst="rect">
            <a:avLst/>
          </a:prstGeom>
          <a:noFill/>
          <a:ln>
            <a:noFill/>
          </a:ln>
        </p:spPr>
        <p:txBody>
          <a:bodyPr anchorCtr="0" anchor="b" bIns="91425" lIns="91425" spcFirstLastPara="1" rIns="91425" wrap="square" tIns="91425">
            <a:spAutoFit/>
          </a:bodyPr>
          <a:lstStyle>
            <a:lvl1pPr lvl="0" algn="ctr">
              <a:lnSpc>
                <a:spcPct val="100000"/>
              </a:lnSpc>
              <a:spcBef>
                <a:spcPts val="0"/>
              </a:spcBef>
              <a:spcAft>
                <a:spcPts val="0"/>
              </a:spcAft>
              <a:buClr>
                <a:schemeClr val="lt1"/>
              </a:buClr>
              <a:buSzPts val="6800"/>
              <a:buNone/>
              <a:defRPr sz="6800">
                <a:solidFill>
                  <a:schemeClr val="lt1"/>
                </a:solidFill>
              </a:defRPr>
            </a:lvl1pPr>
            <a:lvl2pPr lvl="1" algn="l">
              <a:lnSpc>
                <a:spcPct val="100000"/>
              </a:lnSpc>
              <a:spcBef>
                <a:spcPts val="0"/>
              </a:spcBef>
              <a:spcAft>
                <a:spcPts val="0"/>
              </a:spcAft>
              <a:buClr>
                <a:schemeClr val="lt1"/>
              </a:buClr>
              <a:buSzPts val="6800"/>
              <a:buNone/>
              <a:defRPr sz="6800">
                <a:solidFill>
                  <a:schemeClr val="lt1"/>
                </a:solidFill>
              </a:defRPr>
            </a:lvl2pPr>
            <a:lvl3pPr lvl="2" algn="l">
              <a:lnSpc>
                <a:spcPct val="100000"/>
              </a:lnSpc>
              <a:spcBef>
                <a:spcPts val="0"/>
              </a:spcBef>
              <a:spcAft>
                <a:spcPts val="0"/>
              </a:spcAft>
              <a:buClr>
                <a:schemeClr val="lt1"/>
              </a:buClr>
              <a:buSzPts val="6800"/>
              <a:buNone/>
              <a:defRPr sz="6800">
                <a:solidFill>
                  <a:schemeClr val="lt1"/>
                </a:solidFill>
              </a:defRPr>
            </a:lvl3pPr>
            <a:lvl4pPr lvl="3" algn="l">
              <a:lnSpc>
                <a:spcPct val="100000"/>
              </a:lnSpc>
              <a:spcBef>
                <a:spcPts val="0"/>
              </a:spcBef>
              <a:spcAft>
                <a:spcPts val="0"/>
              </a:spcAft>
              <a:buClr>
                <a:schemeClr val="lt1"/>
              </a:buClr>
              <a:buSzPts val="6800"/>
              <a:buNone/>
              <a:defRPr sz="6800">
                <a:solidFill>
                  <a:schemeClr val="lt1"/>
                </a:solidFill>
              </a:defRPr>
            </a:lvl4pPr>
            <a:lvl5pPr lvl="4" algn="l">
              <a:lnSpc>
                <a:spcPct val="100000"/>
              </a:lnSpc>
              <a:spcBef>
                <a:spcPts val="0"/>
              </a:spcBef>
              <a:spcAft>
                <a:spcPts val="0"/>
              </a:spcAft>
              <a:buClr>
                <a:schemeClr val="lt1"/>
              </a:buClr>
              <a:buSzPts val="6800"/>
              <a:buNone/>
              <a:defRPr sz="6800">
                <a:solidFill>
                  <a:schemeClr val="lt1"/>
                </a:solidFill>
              </a:defRPr>
            </a:lvl5pPr>
            <a:lvl6pPr lvl="5" algn="l">
              <a:lnSpc>
                <a:spcPct val="100000"/>
              </a:lnSpc>
              <a:spcBef>
                <a:spcPts val="0"/>
              </a:spcBef>
              <a:spcAft>
                <a:spcPts val="0"/>
              </a:spcAft>
              <a:buClr>
                <a:schemeClr val="lt1"/>
              </a:buClr>
              <a:buSzPts val="6800"/>
              <a:buNone/>
              <a:defRPr sz="6800">
                <a:solidFill>
                  <a:schemeClr val="lt1"/>
                </a:solidFill>
              </a:defRPr>
            </a:lvl6pPr>
            <a:lvl7pPr lvl="6" algn="l">
              <a:lnSpc>
                <a:spcPct val="100000"/>
              </a:lnSpc>
              <a:spcBef>
                <a:spcPts val="0"/>
              </a:spcBef>
              <a:spcAft>
                <a:spcPts val="0"/>
              </a:spcAft>
              <a:buClr>
                <a:schemeClr val="lt1"/>
              </a:buClr>
              <a:buSzPts val="6800"/>
              <a:buNone/>
              <a:defRPr sz="6800">
                <a:solidFill>
                  <a:schemeClr val="lt1"/>
                </a:solidFill>
              </a:defRPr>
            </a:lvl7pPr>
            <a:lvl8pPr lvl="7" algn="l">
              <a:lnSpc>
                <a:spcPct val="100000"/>
              </a:lnSpc>
              <a:spcBef>
                <a:spcPts val="0"/>
              </a:spcBef>
              <a:spcAft>
                <a:spcPts val="0"/>
              </a:spcAft>
              <a:buClr>
                <a:schemeClr val="lt1"/>
              </a:buClr>
              <a:buSzPts val="6800"/>
              <a:buNone/>
              <a:defRPr sz="6800">
                <a:solidFill>
                  <a:schemeClr val="lt1"/>
                </a:solidFill>
              </a:defRPr>
            </a:lvl8pPr>
            <a:lvl9pPr lvl="8" algn="l">
              <a:lnSpc>
                <a:spcPct val="100000"/>
              </a:lnSpc>
              <a:spcBef>
                <a:spcPts val="0"/>
              </a:spcBef>
              <a:spcAft>
                <a:spcPts val="0"/>
              </a:spcAft>
              <a:buClr>
                <a:schemeClr val="lt1"/>
              </a:buClr>
              <a:buSzPts val="6800"/>
              <a:buNone/>
              <a:defRPr sz="6800">
                <a:solidFill>
                  <a:schemeClr val="lt1"/>
                </a:solidFill>
              </a:defRPr>
            </a:lvl9pPr>
          </a:lstStyle>
          <a:p/>
        </p:txBody>
      </p:sp>
      <p:sp>
        <p:nvSpPr>
          <p:cNvPr id="45" name="Google Shape;45;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A" type="tx">
  <p:cSld name="TITLE_AND_BODY">
    <p:spTree>
      <p:nvGrpSpPr>
        <p:cNvPr id="46" name="Shape 46"/>
        <p:cNvGrpSpPr/>
        <p:nvPr/>
      </p:nvGrpSpPr>
      <p:grpSpPr>
        <a:xfrm>
          <a:off x="0" y="0"/>
          <a:ext cx="0" cy="0"/>
          <a:chOff x="0" y="0"/>
          <a:chExt cx="0" cy="0"/>
        </a:xfrm>
      </p:grpSpPr>
      <p:sp>
        <p:nvSpPr>
          <p:cNvPr id="47" name="Google Shape;47;p1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48" name="Google Shape;48;p1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30200" lvl="0" marL="457200" algn="l">
              <a:lnSpc>
                <a:spcPct val="115000"/>
              </a:lnSpc>
              <a:spcBef>
                <a:spcPts val="0"/>
              </a:spcBef>
              <a:spcAft>
                <a:spcPts val="0"/>
              </a:spcAft>
              <a:buSzPts val="1600"/>
              <a:buChar char="●"/>
              <a:defRPr/>
            </a:lvl1pPr>
            <a:lvl2pPr indent="-330200" lvl="1" marL="914400" algn="l">
              <a:lnSpc>
                <a:spcPct val="115000"/>
              </a:lnSpc>
              <a:spcBef>
                <a:spcPts val="0"/>
              </a:spcBef>
              <a:spcAft>
                <a:spcPts val="0"/>
              </a:spcAft>
              <a:buSzPts val="1600"/>
              <a:buChar char="○"/>
              <a:defRPr/>
            </a:lvl2pPr>
            <a:lvl3pPr indent="-330200" lvl="2" marL="1371600" algn="l">
              <a:lnSpc>
                <a:spcPct val="115000"/>
              </a:lnSpc>
              <a:spcBef>
                <a:spcPts val="0"/>
              </a:spcBef>
              <a:spcAft>
                <a:spcPts val="0"/>
              </a:spcAft>
              <a:buSzPts val="1600"/>
              <a:buChar char="■"/>
              <a:defRPr/>
            </a:lvl3pPr>
            <a:lvl4pPr indent="-330200" lvl="3" marL="1828800" algn="l">
              <a:lnSpc>
                <a:spcPct val="115000"/>
              </a:lnSpc>
              <a:spcBef>
                <a:spcPts val="0"/>
              </a:spcBef>
              <a:spcAft>
                <a:spcPts val="0"/>
              </a:spcAft>
              <a:buSzPts val="1600"/>
              <a:buChar char="●"/>
              <a:defRPr/>
            </a:lvl4pPr>
            <a:lvl5pPr indent="-330200" lvl="4" marL="2286000" algn="l">
              <a:lnSpc>
                <a:spcPct val="115000"/>
              </a:lnSpc>
              <a:spcBef>
                <a:spcPts val="0"/>
              </a:spcBef>
              <a:spcAft>
                <a:spcPts val="0"/>
              </a:spcAft>
              <a:buSzPts val="1600"/>
              <a:buChar char="○"/>
              <a:defRPr/>
            </a:lvl5pPr>
            <a:lvl6pPr indent="-330200" lvl="5" marL="2743200" algn="l">
              <a:lnSpc>
                <a:spcPct val="115000"/>
              </a:lnSpc>
              <a:spcBef>
                <a:spcPts val="0"/>
              </a:spcBef>
              <a:spcAft>
                <a:spcPts val="0"/>
              </a:spcAft>
              <a:buSzPts val="1600"/>
              <a:buChar char="■"/>
              <a:defRPr/>
            </a:lvl6pPr>
            <a:lvl7pPr indent="-330200" lvl="6" marL="3200400" algn="l">
              <a:lnSpc>
                <a:spcPct val="115000"/>
              </a:lnSpc>
              <a:spcBef>
                <a:spcPts val="0"/>
              </a:spcBef>
              <a:spcAft>
                <a:spcPts val="0"/>
              </a:spcAft>
              <a:buSzPts val="1600"/>
              <a:buChar char="●"/>
              <a:defRPr/>
            </a:lvl7pPr>
            <a:lvl8pPr indent="-330200" lvl="7" marL="3657600" algn="l">
              <a:lnSpc>
                <a:spcPct val="115000"/>
              </a:lnSpc>
              <a:spcBef>
                <a:spcPts val="0"/>
              </a:spcBef>
              <a:spcAft>
                <a:spcPts val="0"/>
              </a:spcAft>
              <a:buSzPts val="1600"/>
              <a:buChar char="○"/>
              <a:defRPr/>
            </a:lvl8pPr>
            <a:lvl9pPr indent="-330200" lvl="8" marL="4114800" algn="l">
              <a:lnSpc>
                <a:spcPct val="115000"/>
              </a:lnSpc>
              <a:spcBef>
                <a:spcPts val="0"/>
              </a:spcBef>
              <a:spcAft>
                <a:spcPts val="0"/>
              </a:spcAft>
              <a:buSzPts val="1600"/>
              <a:buChar char="■"/>
              <a:defRPr/>
            </a:lvl9pPr>
          </a:lstStyle>
          <a:p/>
        </p:txBody>
      </p:sp>
      <p:sp>
        <p:nvSpPr>
          <p:cNvPr id="49" name="Google Shape;49;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rgbClr val="490F52"/>
              </a:buClr>
              <a:buSzPts val="3000"/>
              <a:buFont typeface="Open Sans ExtraBold"/>
              <a:buNone/>
              <a:defRPr b="1" i="0" sz="3000" u="none" cap="none" strike="noStrike">
                <a:solidFill>
                  <a:srgbClr val="490F52"/>
                </a:solidFill>
                <a:latin typeface="Open Sans ExtraBold"/>
                <a:ea typeface="Open Sans ExtraBold"/>
                <a:cs typeface="Open Sans ExtraBold"/>
                <a:sym typeface="Open Sans ExtraBold"/>
              </a:defRPr>
            </a:lvl1pPr>
            <a:lvl2pPr lvl="1"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2pPr>
            <a:lvl3pPr lvl="2"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3pPr>
            <a:lvl4pPr lvl="3"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4pPr>
            <a:lvl5pPr lvl="4"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5pPr>
            <a:lvl6pPr lvl="5"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6pPr>
            <a:lvl7pPr lvl="6"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7pPr>
            <a:lvl8pPr lvl="7"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8pPr>
            <a:lvl9pPr lvl="8"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9pPr>
          </a:lstStyle>
          <a:p/>
        </p:txBody>
      </p:sp>
      <p:sp>
        <p:nvSpPr>
          <p:cNvPr id="7" name="Google Shape;7;p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30200" lvl="0" marL="457200" marR="0" rtl="0" algn="l">
              <a:lnSpc>
                <a:spcPct val="115000"/>
              </a:lnSpc>
              <a:spcBef>
                <a:spcPts val="0"/>
              </a:spcBef>
              <a:spcAft>
                <a:spcPts val="0"/>
              </a:spcAft>
              <a:buClr>
                <a:srgbClr val="000000"/>
              </a:buClr>
              <a:buSzPts val="1600"/>
              <a:buFont typeface="Open Sans"/>
              <a:buChar char="●"/>
              <a:defRPr b="0" i="0" sz="1600" u="none" cap="none" strike="noStrike">
                <a:solidFill>
                  <a:srgbClr val="000000"/>
                </a:solidFill>
                <a:latin typeface="Open Sans"/>
                <a:ea typeface="Open Sans"/>
                <a:cs typeface="Open Sans"/>
                <a:sym typeface="Open Sans"/>
              </a:defRPr>
            </a:lvl1pPr>
            <a:lvl2pPr indent="-330200" lvl="1" marL="914400" marR="0" rtl="0" algn="l">
              <a:lnSpc>
                <a:spcPct val="115000"/>
              </a:lnSpc>
              <a:spcBef>
                <a:spcPts val="0"/>
              </a:spcBef>
              <a:spcAft>
                <a:spcPts val="0"/>
              </a:spcAft>
              <a:buClr>
                <a:srgbClr val="000000"/>
              </a:buClr>
              <a:buSzPts val="1600"/>
              <a:buFont typeface="Open Sans"/>
              <a:buChar char="○"/>
              <a:defRPr b="0" i="0" sz="1600" u="none" cap="none" strike="noStrike">
                <a:solidFill>
                  <a:srgbClr val="000000"/>
                </a:solidFill>
                <a:latin typeface="Open Sans"/>
                <a:ea typeface="Open Sans"/>
                <a:cs typeface="Open Sans"/>
                <a:sym typeface="Open Sans"/>
              </a:defRPr>
            </a:lvl2pPr>
            <a:lvl3pPr indent="-330200" lvl="2" marL="1371600" marR="0" rtl="0" algn="l">
              <a:lnSpc>
                <a:spcPct val="115000"/>
              </a:lnSpc>
              <a:spcBef>
                <a:spcPts val="0"/>
              </a:spcBef>
              <a:spcAft>
                <a:spcPts val="0"/>
              </a:spcAft>
              <a:buClr>
                <a:srgbClr val="000000"/>
              </a:buClr>
              <a:buSzPts val="1600"/>
              <a:buFont typeface="Open Sans"/>
              <a:buChar char="■"/>
              <a:defRPr b="0" i="0" sz="1600" u="none" cap="none" strike="noStrike">
                <a:solidFill>
                  <a:srgbClr val="000000"/>
                </a:solidFill>
                <a:latin typeface="Open Sans"/>
                <a:ea typeface="Open Sans"/>
                <a:cs typeface="Open Sans"/>
                <a:sym typeface="Open Sans"/>
              </a:defRPr>
            </a:lvl3pPr>
            <a:lvl4pPr indent="-330200" lvl="3" marL="1828800" marR="0" rtl="0" algn="l">
              <a:lnSpc>
                <a:spcPct val="115000"/>
              </a:lnSpc>
              <a:spcBef>
                <a:spcPts val="0"/>
              </a:spcBef>
              <a:spcAft>
                <a:spcPts val="0"/>
              </a:spcAft>
              <a:buClr>
                <a:srgbClr val="000000"/>
              </a:buClr>
              <a:buSzPts val="1600"/>
              <a:buFont typeface="Open Sans"/>
              <a:buChar char="●"/>
              <a:defRPr b="0" i="0" sz="1600" u="none" cap="none" strike="noStrike">
                <a:solidFill>
                  <a:srgbClr val="000000"/>
                </a:solidFill>
                <a:latin typeface="Open Sans"/>
                <a:ea typeface="Open Sans"/>
                <a:cs typeface="Open Sans"/>
                <a:sym typeface="Open Sans"/>
              </a:defRPr>
            </a:lvl4pPr>
            <a:lvl5pPr indent="-330200" lvl="4" marL="2286000" marR="0" rtl="0" algn="l">
              <a:lnSpc>
                <a:spcPct val="115000"/>
              </a:lnSpc>
              <a:spcBef>
                <a:spcPts val="0"/>
              </a:spcBef>
              <a:spcAft>
                <a:spcPts val="0"/>
              </a:spcAft>
              <a:buClr>
                <a:srgbClr val="000000"/>
              </a:buClr>
              <a:buSzPts val="1600"/>
              <a:buFont typeface="Open Sans"/>
              <a:buChar char="○"/>
              <a:defRPr b="0" i="0" sz="1600" u="none" cap="none" strike="noStrike">
                <a:solidFill>
                  <a:srgbClr val="000000"/>
                </a:solidFill>
                <a:latin typeface="Open Sans"/>
                <a:ea typeface="Open Sans"/>
                <a:cs typeface="Open Sans"/>
                <a:sym typeface="Open Sans"/>
              </a:defRPr>
            </a:lvl5pPr>
            <a:lvl6pPr indent="-330200" lvl="5" marL="2743200" marR="0" rtl="0" algn="l">
              <a:lnSpc>
                <a:spcPct val="115000"/>
              </a:lnSpc>
              <a:spcBef>
                <a:spcPts val="0"/>
              </a:spcBef>
              <a:spcAft>
                <a:spcPts val="0"/>
              </a:spcAft>
              <a:buClr>
                <a:srgbClr val="000000"/>
              </a:buClr>
              <a:buSzPts val="1600"/>
              <a:buFont typeface="Open Sans"/>
              <a:buChar char="■"/>
              <a:defRPr b="0" i="0" sz="1600" u="none" cap="none" strike="noStrike">
                <a:solidFill>
                  <a:srgbClr val="000000"/>
                </a:solidFill>
                <a:latin typeface="Open Sans"/>
                <a:ea typeface="Open Sans"/>
                <a:cs typeface="Open Sans"/>
                <a:sym typeface="Open Sans"/>
              </a:defRPr>
            </a:lvl6pPr>
            <a:lvl7pPr indent="-330200" lvl="6" marL="3200400" marR="0" rtl="0" algn="l">
              <a:lnSpc>
                <a:spcPct val="115000"/>
              </a:lnSpc>
              <a:spcBef>
                <a:spcPts val="0"/>
              </a:spcBef>
              <a:spcAft>
                <a:spcPts val="0"/>
              </a:spcAft>
              <a:buClr>
                <a:srgbClr val="000000"/>
              </a:buClr>
              <a:buSzPts val="1600"/>
              <a:buFont typeface="Open Sans"/>
              <a:buChar char="●"/>
              <a:defRPr b="0" i="0" sz="1600" u="none" cap="none" strike="noStrike">
                <a:solidFill>
                  <a:srgbClr val="000000"/>
                </a:solidFill>
                <a:latin typeface="Open Sans"/>
                <a:ea typeface="Open Sans"/>
                <a:cs typeface="Open Sans"/>
                <a:sym typeface="Open Sans"/>
              </a:defRPr>
            </a:lvl7pPr>
            <a:lvl8pPr indent="-330200" lvl="7" marL="3657600" marR="0" rtl="0" algn="l">
              <a:lnSpc>
                <a:spcPct val="115000"/>
              </a:lnSpc>
              <a:spcBef>
                <a:spcPts val="0"/>
              </a:spcBef>
              <a:spcAft>
                <a:spcPts val="0"/>
              </a:spcAft>
              <a:buClr>
                <a:srgbClr val="000000"/>
              </a:buClr>
              <a:buSzPts val="1600"/>
              <a:buFont typeface="Open Sans"/>
              <a:buChar char="○"/>
              <a:defRPr b="0" i="0" sz="1600" u="none" cap="none" strike="noStrike">
                <a:solidFill>
                  <a:srgbClr val="000000"/>
                </a:solidFill>
                <a:latin typeface="Open Sans"/>
                <a:ea typeface="Open Sans"/>
                <a:cs typeface="Open Sans"/>
                <a:sym typeface="Open Sans"/>
              </a:defRPr>
            </a:lvl8pPr>
            <a:lvl9pPr indent="-330200" lvl="8" marL="4114800" marR="0" rtl="0" algn="l">
              <a:lnSpc>
                <a:spcPct val="115000"/>
              </a:lnSpc>
              <a:spcBef>
                <a:spcPts val="0"/>
              </a:spcBef>
              <a:spcAft>
                <a:spcPts val="0"/>
              </a:spcAft>
              <a:buClr>
                <a:srgbClr val="000000"/>
              </a:buClr>
              <a:buSzPts val="1600"/>
              <a:buFont typeface="Open Sans"/>
              <a:buChar char="■"/>
              <a:defRPr b="0" i="0" sz="1600" u="none" cap="none" strike="noStrike">
                <a:solidFill>
                  <a:srgbClr val="000000"/>
                </a:solidFill>
                <a:latin typeface="Open Sans"/>
                <a:ea typeface="Open Sans"/>
                <a:cs typeface="Open Sans"/>
                <a:sym typeface="Open Sans"/>
              </a:defRPr>
            </a:lvl9pPr>
          </a:lstStyle>
          <a:p/>
        </p:txBody>
      </p:sp>
      <p:sp>
        <p:nvSpPr>
          <p:cNvPr id="8" name="Google Shape;8;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12.png"/><Relationship Id="rId5"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hyperlink" Target="https://medicaid.utah.gov/claim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3.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0.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hyperlink" Target="https://medicaid.utah.gov/claims/" TargetMode="Externa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hyperlink" Target="https://medicaid.utah.gov/wp-content/uploads/2023/04/DMPquickReferenceGuideProviders.pdf"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 Id="rId3" Type="http://schemas.openxmlformats.org/officeDocument/2006/relationships/hyperlink" Target="https://medicaid.utah.gov/Documents/pdfs/SECTION1.pdf" TargetMode="External"/><Relationship Id="rId4" Type="http://schemas.openxmlformats.org/officeDocument/2006/relationships/hyperlink" Target="https://medicaid.utah.gov/Documents/pdfs/SECTION1.pdf"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9.xml"/><Relationship Id="rId3" Type="http://schemas.openxmlformats.org/officeDocument/2006/relationships/image" Target="../media/image18.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0.xml"/><Relationship Id="rId3" Type="http://schemas.openxmlformats.org/officeDocument/2006/relationships/image" Target="../media/image22.pn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1.xml"/><Relationship Id="rId3" Type="http://schemas.openxmlformats.org/officeDocument/2006/relationships/image" Target="../media/image19.pn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2.xml"/><Relationship Id="rId3"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4.xml"/><Relationship Id="rId3" Type="http://schemas.openxmlformats.org/officeDocument/2006/relationships/hyperlink" Target="https://prism.health.utah.gov/"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6.xml"/><Relationship Id="rId3" Type="http://schemas.openxmlformats.org/officeDocument/2006/relationships/image" Target="../media/image2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7.xml"/><Relationship Id="rId3" Type="http://schemas.openxmlformats.org/officeDocument/2006/relationships/image" Target="../media/image2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hyperlink" Target="https://medicaid.utah.gov/prism-provider-training/"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hyperlink" Target="https://medicaid.utah.gov/prism-faq/"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 Id="rId3" Type="http://schemas.openxmlformats.org/officeDocument/2006/relationships/hyperlink" Target="https://medicaid.utah.gov/provider-resources-and-information/"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25.jpg"/><Relationship Id="rId4" Type="http://schemas.openxmlformats.org/officeDocument/2006/relationships/hyperlink" Target="mailto:providertrainingsupport@utah.gov"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hyperlink" Target="https://medicaid.utah.gov/claims/" TargetMode="External"/><Relationship Id="rId5" Type="http://schemas.openxmlformats.org/officeDocument/2006/relationships/hyperlink" Target="https://x12.org/code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
          <p:cNvSpPr txBox="1"/>
          <p:nvPr>
            <p:ph type="ctrTitle"/>
          </p:nvPr>
        </p:nvSpPr>
        <p:spPr>
          <a:xfrm>
            <a:off x="311700" y="595975"/>
            <a:ext cx="8520600" cy="19578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5400"/>
              <a:buNone/>
            </a:pPr>
            <a:r>
              <a:rPr lang="en" sz="3900">
                <a:solidFill>
                  <a:schemeClr val="lt1"/>
                </a:solidFill>
                <a:latin typeface="Open Sans"/>
                <a:ea typeface="Open Sans"/>
                <a:cs typeface="Open Sans"/>
                <a:sym typeface="Open Sans"/>
              </a:rPr>
              <a:t>2024 Medicaid Statewide Provider Training</a:t>
            </a:r>
            <a:endParaRPr sz="4900">
              <a:solidFill>
                <a:schemeClr val="lt1"/>
              </a:solidFill>
              <a:latin typeface="Open Sans"/>
              <a:ea typeface="Open Sans"/>
              <a:cs typeface="Open Sans"/>
              <a:sym typeface="Open Sans"/>
            </a:endParaRPr>
          </a:p>
        </p:txBody>
      </p:sp>
      <p:sp>
        <p:nvSpPr>
          <p:cNvPr id="101" name="Google Shape;101;p1"/>
          <p:cNvSpPr txBox="1"/>
          <p:nvPr>
            <p:ph idx="1" type="subTitle"/>
          </p:nvPr>
        </p:nvSpPr>
        <p:spPr>
          <a:xfrm>
            <a:off x="311700" y="3580323"/>
            <a:ext cx="8520600" cy="7335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400"/>
              <a:buNone/>
            </a:pPr>
            <a:r>
              <a:rPr b="1" lang="en" sz="3000">
                <a:solidFill>
                  <a:schemeClr val="accent4"/>
                </a:solidFill>
              </a:rPr>
              <a:t>Claims and Billing</a:t>
            </a:r>
            <a:endParaRPr b="1" sz="3000">
              <a:solidFill>
                <a:schemeClr val="accent4"/>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8"/>
          <p:cNvSpPr txBox="1"/>
          <p:nvPr>
            <p:ph type="title"/>
          </p:nvPr>
        </p:nvSpPr>
        <p:spPr>
          <a:xfrm>
            <a:off x="234950" y="105025"/>
            <a:ext cx="8597400" cy="814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sz="2400">
                <a:latin typeface="Open Sans"/>
                <a:ea typeface="Open Sans"/>
                <a:cs typeface="Open Sans"/>
                <a:sym typeface="Open Sans"/>
              </a:rPr>
              <a:t>How do I verify my Trading Partner Number (TPN) that is receiving my electronic remittance advice (835)?</a:t>
            </a:r>
            <a:endParaRPr sz="3200">
              <a:latin typeface="Open Sans"/>
              <a:ea typeface="Open Sans"/>
              <a:cs typeface="Open Sans"/>
              <a:sym typeface="Open Sans"/>
            </a:endParaRPr>
          </a:p>
        </p:txBody>
      </p:sp>
      <p:sp>
        <p:nvSpPr>
          <p:cNvPr id="168" name="Google Shape;168;p28"/>
          <p:cNvSpPr txBox="1"/>
          <p:nvPr>
            <p:ph idx="1" type="body"/>
          </p:nvPr>
        </p:nvSpPr>
        <p:spPr>
          <a:xfrm>
            <a:off x="234900" y="919525"/>
            <a:ext cx="8597400" cy="3649200"/>
          </a:xfrm>
          <a:prstGeom prst="rect">
            <a:avLst/>
          </a:prstGeom>
          <a:noFill/>
          <a:ln>
            <a:noFill/>
          </a:ln>
        </p:spPr>
        <p:txBody>
          <a:bodyPr anchorCtr="0" anchor="t" bIns="91425" lIns="91425" spcFirstLastPara="1" rIns="91425" wrap="square" tIns="91425">
            <a:normAutofit/>
          </a:bodyPr>
          <a:lstStyle/>
          <a:p>
            <a:pPr indent="0" lvl="0" marL="0" marR="0" rtl="0" algn="l">
              <a:lnSpc>
                <a:spcPct val="100000"/>
              </a:lnSpc>
              <a:spcBef>
                <a:spcPts val="0"/>
              </a:spcBef>
              <a:spcAft>
                <a:spcPts val="0"/>
              </a:spcAft>
              <a:buNone/>
            </a:pPr>
            <a:r>
              <a:rPr lang="en">
                <a:latin typeface="Open Sans"/>
                <a:ea typeface="Open Sans"/>
                <a:cs typeface="Open Sans"/>
                <a:sym typeface="Open Sans"/>
              </a:rPr>
              <a:t>Provider may verify what TPN they chose to receive their electronic remittance advice (835) by going to the Business Process Wizard (BPW) and verifying the Billing Agent (1) they chose along with the Mode of Claim submission (2) they intend to use for claims and other medical billing x12 files. </a:t>
            </a:r>
            <a:endParaRPr/>
          </a:p>
          <a:p>
            <a:pPr indent="-342900" lvl="1" marL="800100" rtl="0" algn="l">
              <a:lnSpc>
                <a:spcPct val="100000"/>
              </a:lnSpc>
              <a:spcBef>
                <a:spcPts val="1000"/>
              </a:spcBef>
              <a:spcAft>
                <a:spcPts val="0"/>
              </a:spcAft>
              <a:buClr>
                <a:schemeClr val="accent4"/>
              </a:buClr>
              <a:buSzPts val="1600"/>
              <a:buFont typeface="Arial"/>
              <a:buAutoNum type="arabicPeriod"/>
            </a:pPr>
            <a:r>
              <a:rPr lang="en">
                <a:solidFill>
                  <a:schemeClr val="accent4"/>
                </a:solidFill>
                <a:latin typeface="Open Sans"/>
                <a:ea typeface="Open Sans"/>
                <a:cs typeface="Open Sans"/>
                <a:sym typeface="Open Sans"/>
              </a:rPr>
              <a:t>Associate Billing Agent</a:t>
            </a:r>
            <a:endParaRPr>
              <a:solidFill>
                <a:schemeClr val="accent4"/>
              </a:solidFill>
              <a:latin typeface="Open Sans"/>
              <a:ea typeface="Open Sans"/>
              <a:cs typeface="Open Sans"/>
              <a:sym typeface="Open Sans"/>
            </a:endParaRPr>
          </a:p>
          <a:p>
            <a:pPr indent="-342900" lvl="1" marL="800100" rtl="0" algn="l">
              <a:lnSpc>
                <a:spcPct val="100000"/>
              </a:lnSpc>
              <a:spcBef>
                <a:spcPts val="1000"/>
              </a:spcBef>
              <a:spcAft>
                <a:spcPts val="0"/>
              </a:spcAft>
              <a:buClr>
                <a:schemeClr val="accent4"/>
              </a:buClr>
              <a:buSzPts val="1600"/>
              <a:buFont typeface="Arial"/>
              <a:buAutoNum type="arabicPeriod"/>
            </a:pPr>
            <a:r>
              <a:rPr lang="en">
                <a:solidFill>
                  <a:schemeClr val="accent4"/>
                </a:solidFill>
                <a:latin typeface="Open Sans"/>
                <a:ea typeface="Open Sans"/>
                <a:cs typeface="Open Sans"/>
                <a:sym typeface="Open Sans"/>
              </a:rPr>
              <a:t>Mode of Claim Submission/EDI Exchange </a:t>
            </a:r>
            <a:endParaRPr>
              <a:solidFill>
                <a:schemeClr val="accent4"/>
              </a:solidFill>
              <a:latin typeface="Open Sans"/>
              <a:ea typeface="Open Sans"/>
              <a:cs typeface="Open Sans"/>
              <a:sym typeface="Open Sans"/>
            </a:endParaRPr>
          </a:p>
          <a:p>
            <a:pPr indent="-342900" lvl="1" marL="800100" rtl="0" algn="l">
              <a:lnSpc>
                <a:spcPct val="100000"/>
              </a:lnSpc>
              <a:spcBef>
                <a:spcPts val="1000"/>
              </a:spcBef>
              <a:spcAft>
                <a:spcPts val="0"/>
              </a:spcAft>
              <a:buClr>
                <a:schemeClr val="accent4"/>
              </a:buClr>
              <a:buSzPts val="1600"/>
              <a:buFont typeface="Arial"/>
              <a:buAutoNum type="arabicPeriod"/>
            </a:pPr>
            <a:r>
              <a:rPr lang="en">
                <a:solidFill>
                  <a:schemeClr val="accent4"/>
                </a:solidFill>
                <a:latin typeface="Open Sans"/>
                <a:ea typeface="Open Sans"/>
                <a:cs typeface="Open Sans"/>
                <a:sym typeface="Open Sans"/>
              </a:rPr>
              <a:t>835/ERA Enrollment Form</a:t>
            </a:r>
            <a:endParaRPr>
              <a:solidFill>
                <a:schemeClr val="accent4"/>
              </a:solidFill>
              <a:latin typeface="Open Sans"/>
              <a:ea typeface="Open Sans"/>
              <a:cs typeface="Open Sans"/>
              <a:sym typeface="Open Sans"/>
            </a:endParaRPr>
          </a:p>
          <a:p>
            <a:pPr indent="-228600" lvl="0" marL="457200" rtl="0" algn="l">
              <a:lnSpc>
                <a:spcPct val="115000"/>
              </a:lnSpc>
              <a:spcBef>
                <a:spcPts val="1000"/>
              </a:spcBef>
              <a:spcAft>
                <a:spcPts val="0"/>
              </a:spcAft>
              <a:buSzPts val="1600"/>
              <a:buNone/>
            </a:pPr>
            <a:r>
              <a:t/>
            </a:r>
            <a:endParaRPr/>
          </a:p>
        </p:txBody>
      </p:sp>
    </p:spTree>
  </p:cSld>
  <p:clrMapOvr>
    <a:masterClrMapping/>
  </p:clrMapOvr>
  <p:transition spd="slow">
    <p:wipe dir="l"/>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descr="Graphical user interface, application&#10;&#10;Description automatically generated" id="173" name="Google Shape;173;p29"/>
          <p:cNvPicPr preferRelativeResize="0"/>
          <p:nvPr/>
        </p:nvPicPr>
        <p:blipFill rotWithShape="1">
          <a:blip r:embed="rId3">
            <a:alphaModFix/>
          </a:blip>
          <a:srcRect b="0" l="0" r="0" t="0"/>
          <a:stretch/>
        </p:blipFill>
        <p:spPr>
          <a:xfrm>
            <a:off x="769620" y="67310"/>
            <a:ext cx="6858000" cy="1701800"/>
          </a:xfrm>
          <a:prstGeom prst="rect">
            <a:avLst/>
          </a:prstGeom>
          <a:noFill/>
          <a:ln>
            <a:noFill/>
          </a:ln>
        </p:spPr>
      </p:pic>
      <p:pic>
        <p:nvPicPr>
          <p:cNvPr descr="Graphical user interface, application&#10;&#10;Description automatically generated" id="174" name="Google Shape;174;p29"/>
          <p:cNvPicPr preferRelativeResize="0"/>
          <p:nvPr/>
        </p:nvPicPr>
        <p:blipFill rotWithShape="1">
          <a:blip r:embed="rId4">
            <a:alphaModFix/>
          </a:blip>
          <a:srcRect b="0" l="0" r="0" t="0"/>
          <a:stretch/>
        </p:blipFill>
        <p:spPr>
          <a:xfrm>
            <a:off x="769620" y="1905952"/>
            <a:ext cx="6858000" cy="935355"/>
          </a:xfrm>
          <a:prstGeom prst="rect">
            <a:avLst/>
          </a:prstGeom>
          <a:noFill/>
          <a:ln>
            <a:noFill/>
          </a:ln>
        </p:spPr>
      </p:pic>
      <p:pic>
        <p:nvPicPr>
          <p:cNvPr descr="Graphical user interface, text, application&#10;&#10;Description automatically generated" id="175" name="Google Shape;175;p29"/>
          <p:cNvPicPr preferRelativeResize="0"/>
          <p:nvPr/>
        </p:nvPicPr>
        <p:blipFill rotWithShape="1">
          <a:blip r:embed="rId5">
            <a:alphaModFix/>
          </a:blip>
          <a:srcRect b="5090" l="398" r="0" t="0"/>
          <a:stretch/>
        </p:blipFill>
        <p:spPr>
          <a:xfrm>
            <a:off x="769620" y="2978149"/>
            <a:ext cx="6830695" cy="2135505"/>
          </a:xfrm>
          <a:prstGeom prst="rect">
            <a:avLst/>
          </a:prstGeom>
          <a:noFill/>
          <a:ln>
            <a:noFill/>
          </a:ln>
        </p:spPr>
      </p:pic>
    </p:spTree>
  </p:cSld>
  <p:clrMapOvr>
    <a:masterClrMapping/>
  </p:clrMapOvr>
  <p:transition spd="slow">
    <p:wipe dir="l"/>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0"/>
          <p:cNvSpPr txBox="1"/>
          <p:nvPr>
            <p:ph type="title"/>
          </p:nvPr>
        </p:nvSpPr>
        <p:spPr>
          <a:xfrm>
            <a:off x="230900" y="111500"/>
            <a:ext cx="8520600" cy="570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sz="2500">
                <a:latin typeface="Open Sans"/>
                <a:ea typeface="Open Sans"/>
                <a:cs typeface="Open Sans"/>
                <a:sym typeface="Open Sans"/>
              </a:rPr>
              <a:t>How to view paper remittance advice</a:t>
            </a:r>
            <a:endParaRPr sz="2500">
              <a:latin typeface="Open Sans"/>
              <a:ea typeface="Open Sans"/>
              <a:cs typeface="Open Sans"/>
              <a:sym typeface="Open Sans"/>
            </a:endParaRPr>
          </a:p>
        </p:txBody>
      </p:sp>
      <p:sp>
        <p:nvSpPr>
          <p:cNvPr id="181" name="Google Shape;181;p30"/>
          <p:cNvSpPr txBox="1"/>
          <p:nvPr>
            <p:ph idx="1" type="body"/>
          </p:nvPr>
        </p:nvSpPr>
        <p:spPr>
          <a:xfrm>
            <a:off x="230900" y="681500"/>
            <a:ext cx="8601300" cy="388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600"/>
              <a:buNone/>
            </a:pPr>
            <a:r>
              <a:rPr lang="en">
                <a:latin typeface="Open Sans"/>
                <a:ea typeface="Open Sans"/>
                <a:cs typeface="Open Sans"/>
                <a:sym typeface="Open Sans"/>
              </a:rPr>
              <a:t>Providers may view </a:t>
            </a:r>
            <a:r>
              <a:rPr b="1" lang="en"/>
              <a:t>P</a:t>
            </a:r>
            <a:r>
              <a:rPr b="1" lang="en"/>
              <a:t>aper RA</a:t>
            </a:r>
            <a:r>
              <a:rPr lang="en">
                <a:latin typeface="Open Sans"/>
                <a:ea typeface="Open Sans"/>
                <a:cs typeface="Open Sans"/>
                <a:sym typeface="Open Sans"/>
              </a:rPr>
              <a:t> (paper remittance advice) by logging into PRISM.  Providers must log in with a profile that has access to the </a:t>
            </a:r>
            <a:r>
              <a:rPr lang="en"/>
              <a:t>a</a:t>
            </a:r>
            <a:r>
              <a:rPr lang="en">
                <a:latin typeface="Open Sans"/>
                <a:ea typeface="Open Sans"/>
                <a:cs typeface="Open Sans"/>
                <a:sym typeface="Open Sans"/>
              </a:rPr>
              <a:t>rchived </a:t>
            </a:r>
            <a:r>
              <a:rPr lang="en"/>
              <a:t>d</a:t>
            </a:r>
            <a:r>
              <a:rPr lang="en">
                <a:latin typeface="Open Sans"/>
                <a:ea typeface="Open Sans"/>
                <a:cs typeface="Open Sans"/>
                <a:sym typeface="Open Sans"/>
              </a:rPr>
              <a:t>ocuments area in PRISM</a:t>
            </a:r>
            <a:r>
              <a:rPr lang="en"/>
              <a:t>, including </a:t>
            </a:r>
            <a:r>
              <a:rPr lang="en">
                <a:latin typeface="Open Sans"/>
                <a:ea typeface="Open Sans"/>
                <a:cs typeface="Open Sans"/>
                <a:sym typeface="Open Sans"/>
              </a:rPr>
              <a:t>the following: </a:t>
            </a:r>
            <a:endParaRPr/>
          </a:p>
          <a:p>
            <a:pPr indent="-330200" lvl="0" marL="457200" rtl="0" algn="l">
              <a:lnSpc>
                <a:spcPct val="100000"/>
              </a:lnSpc>
              <a:spcBef>
                <a:spcPts val="1000"/>
              </a:spcBef>
              <a:spcAft>
                <a:spcPts val="0"/>
              </a:spcAft>
              <a:buSzPts val="1600"/>
              <a:buFont typeface="Open Sans"/>
              <a:buChar char="●"/>
            </a:pPr>
            <a:r>
              <a:rPr lang="en">
                <a:latin typeface="Open Sans"/>
                <a:ea typeface="Open Sans"/>
                <a:cs typeface="Open Sans"/>
                <a:sym typeface="Open Sans"/>
              </a:rPr>
              <a:t>Claims Submitter – Provider</a:t>
            </a:r>
            <a:endParaRPr/>
          </a:p>
          <a:p>
            <a:pPr indent="-330200" lvl="0" marL="457200" rtl="0" algn="l">
              <a:lnSpc>
                <a:spcPct val="100000"/>
              </a:lnSpc>
              <a:spcBef>
                <a:spcPts val="1000"/>
              </a:spcBef>
              <a:spcAft>
                <a:spcPts val="0"/>
              </a:spcAft>
              <a:buSzPts val="1600"/>
              <a:buFont typeface="Open Sans"/>
              <a:buChar char="●"/>
            </a:pPr>
            <a:r>
              <a:rPr lang="en">
                <a:latin typeface="Open Sans"/>
                <a:ea typeface="Open Sans"/>
                <a:cs typeface="Open Sans"/>
                <a:sym typeface="Open Sans"/>
              </a:rPr>
              <a:t>Claims Inquiry – Provider</a:t>
            </a:r>
            <a:endParaRPr/>
          </a:p>
          <a:p>
            <a:pPr indent="-330200" lvl="0" marL="457200" rtl="0" algn="l">
              <a:lnSpc>
                <a:spcPct val="100000"/>
              </a:lnSpc>
              <a:spcBef>
                <a:spcPts val="1000"/>
              </a:spcBef>
              <a:spcAft>
                <a:spcPts val="0"/>
              </a:spcAft>
              <a:buSzPts val="1600"/>
              <a:buFont typeface="Open Sans"/>
              <a:buChar char="●"/>
            </a:pPr>
            <a:r>
              <a:rPr lang="en">
                <a:latin typeface="Open Sans"/>
                <a:ea typeface="Open Sans"/>
                <a:cs typeface="Open Sans"/>
                <a:sym typeface="Open Sans"/>
              </a:rPr>
              <a:t>Claims Processor – Provider</a:t>
            </a:r>
            <a:endParaRPr/>
          </a:p>
          <a:p>
            <a:pPr indent="-330200" lvl="0" marL="457200" rtl="0" algn="l">
              <a:lnSpc>
                <a:spcPct val="100000"/>
              </a:lnSpc>
              <a:spcBef>
                <a:spcPts val="1000"/>
              </a:spcBef>
              <a:spcAft>
                <a:spcPts val="0"/>
              </a:spcAft>
              <a:buSzPts val="1600"/>
              <a:buFont typeface="Open Sans"/>
              <a:buChar char="●"/>
            </a:pPr>
            <a:r>
              <a:rPr lang="en">
                <a:latin typeface="Open Sans"/>
                <a:ea typeface="Open Sans"/>
                <a:cs typeface="Open Sans"/>
                <a:sym typeface="Open Sans"/>
              </a:rPr>
              <a:t>EDI Analyst</a:t>
            </a:r>
            <a:endParaRPr/>
          </a:p>
          <a:p>
            <a:pPr indent="0" lvl="0" marL="0" marR="0" rtl="0" algn="l">
              <a:lnSpc>
                <a:spcPct val="100000"/>
              </a:lnSpc>
              <a:spcBef>
                <a:spcPts val="1000"/>
              </a:spcBef>
              <a:spcAft>
                <a:spcPts val="0"/>
              </a:spcAft>
              <a:buSzPts val="1600"/>
              <a:buNone/>
            </a:pPr>
            <a:r>
              <a:t/>
            </a:r>
            <a:endParaRPr>
              <a:latin typeface="Open Sans"/>
              <a:ea typeface="Open Sans"/>
              <a:cs typeface="Open Sans"/>
              <a:sym typeface="Open Sans"/>
            </a:endParaRPr>
          </a:p>
          <a:p>
            <a:pPr indent="0" lvl="0" marL="0" marR="0" rtl="0" algn="l">
              <a:lnSpc>
                <a:spcPct val="100000"/>
              </a:lnSpc>
              <a:spcBef>
                <a:spcPts val="1000"/>
              </a:spcBef>
              <a:spcAft>
                <a:spcPts val="0"/>
              </a:spcAft>
              <a:buSzPts val="1600"/>
              <a:buNone/>
            </a:pPr>
            <a:r>
              <a:rPr lang="en">
                <a:latin typeface="Open Sans"/>
                <a:ea typeface="Open Sans"/>
                <a:cs typeface="Open Sans"/>
                <a:sym typeface="Open Sans"/>
              </a:rPr>
              <a:t>Once logged into the correct profile, providers will open their </a:t>
            </a:r>
            <a:r>
              <a:rPr b="1" lang="en">
                <a:latin typeface="Open Sans"/>
                <a:ea typeface="Open Sans"/>
                <a:cs typeface="Open Sans"/>
                <a:sym typeface="Open Sans"/>
              </a:rPr>
              <a:t>My Inbox</a:t>
            </a:r>
            <a:r>
              <a:rPr lang="en">
                <a:latin typeface="Open Sans"/>
                <a:ea typeface="Open Sans"/>
                <a:cs typeface="Open Sans"/>
                <a:sym typeface="Open Sans"/>
              </a:rPr>
              <a:t> link to click on the </a:t>
            </a:r>
            <a:r>
              <a:rPr b="1" lang="en">
                <a:latin typeface="Open Sans"/>
                <a:ea typeface="Open Sans"/>
                <a:cs typeface="Open Sans"/>
                <a:sym typeface="Open Sans"/>
              </a:rPr>
              <a:t>Archived</a:t>
            </a:r>
            <a:r>
              <a:rPr lang="en">
                <a:latin typeface="Open Sans"/>
                <a:ea typeface="Open Sans"/>
                <a:cs typeface="Open Sans"/>
                <a:sym typeface="Open Sans"/>
              </a:rPr>
              <a:t> </a:t>
            </a:r>
            <a:r>
              <a:rPr b="1" lang="en">
                <a:latin typeface="Open Sans"/>
                <a:ea typeface="Open Sans"/>
                <a:cs typeface="Open Sans"/>
                <a:sym typeface="Open Sans"/>
              </a:rPr>
              <a:t>Documents</a:t>
            </a:r>
            <a:r>
              <a:rPr lang="en">
                <a:latin typeface="Open Sans"/>
                <a:ea typeface="Open Sans"/>
                <a:cs typeface="Open Sans"/>
                <a:sym typeface="Open Sans"/>
              </a:rPr>
              <a:t> link which opens a search to put in the search criteria to find the specific remittance they want to review.</a:t>
            </a:r>
            <a:endParaRPr/>
          </a:p>
          <a:p>
            <a:pPr indent="0" lvl="0" marL="127000" rtl="0" algn="l">
              <a:lnSpc>
                <a:spcPct val="115000"/>
              </a:lnSpc>
              <a:spcBef>
                <a:spcPts val="1000"/>
              </a:spcBef>
              <a:spcAft>
                <a:spcPts val="0"/>
              </a:spcAft>
              <a:buSzPts val="1600"/>
              <a:buNone/>
            </a:pPr>
            <a:r>
              <a:t/>
            </a:r>
            <a:endParaRPr/>
          </a:p>
        </p:txBody>
      </p:sp>
    </p:spTree>
  </p:cSld>
  <p:clrMapOvr>
    <a:masterClrMapping/>
  </p:clrMapOvr>
  <p:transition spd="slow">
    <p:wipe dir="l"/>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1"/>
          <p:cNvSpPr txBox="1"/>
          <p:nvPr>
            <p:ph idx="1" type="body"/>
          </p:nvPr>
        </p:nvSpPr>
        <p:spPr>
          <a:xfrm>
            <a:off x="311700" y="2278374"/>
            <a:ext cx="8520600" cy="2659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accent4"/>
                </a:solidFill>
                <a:latin typeface="Open Sans"/>
                <a:ea typeface="Open Sans"/>
                <a:cs typeface="Open Sans"/>
                <a:sym typeface="Open Sans"/>
              </a:rPr>
              <a:t>Providers may search by Document Name, Receive Date, or Scan Date.  </a:t>
            </a:r>
            <a:endParaRPr>
              <a:solidFill>
                <a:schemeClr val="accent4"/>
              </a:solidFill>
            </a:endParaRPr>
          </a:p>
          <a:p>
            <a:pPr indent="-228600" lvl="0" marL="457200" rtl="0" algn="l">
              <a:lnSpc>
                <a:spcPct val="115000"/>
              </a:lnSpc>
              <a:spcBef>
                <a:spcPts val="0"/>
              </a:spcBef>
              <a:spcAft>
                <a:spcPts val="0"/>
              </a:spcAft>
              <a:buSzPts val="1600"/>
              <a:buNone/>
            </a:pPr>
            <a:r>
              <a:t/>
            </a:r>
            <a:endParaRPr>
              <a:latin typeface="Open Sans"/>
              <a:ea typeface="Open Sans"/>
              <a:cs typeface="Open Sans"/>
              <a:sym typeface="Open Sans"/>
            </a:endParaRPr>
          </a:p>
          <a:p>
            <a:pPr indent="-228600" lvl="0" marL="457200" rtl="0" algn="l">
              <a:lnSpc>
                <a:spcPct val="115000"/>
              </a:lnSpc>
              <a:spcBef>
                <a:spcPts val="0"/>
              </a:spcBef>
              <a:spcAft>
                <a:spcPts val="0"/>
              </a:spcAft>
              <a:buSzPts val="1600"/>
              <a:buNone/>
            </a:pPr>
            <a:r>
              <a:t/>
            </a:r>
            <a:endParaRPr sz="1800">
              <a:latin typeface="Corbel"/>
              <a:ea typeface="Corbel"/>
              <a:cs typeface="Corbel"/>
              <a:sym typeface="Corbel"/>
            </a:endParaRPr>
          </a:p>
          <a:p>
            <a:pPr indent="-228600" lvl="0" marL="457200" rtl="0" algn="l">
              <a:lnSpc>
                <a:spcPct val="115000"/>
              </a:lnSpc>
              <a:spcBef>
                <a:spcPts val="0"/>
              </a:spcBef>
              <a:spcAft>
                <a:spcPts val="0"/>
              </a:spcAft>
              <a:buSzPts val="1600"/>
              <a:buNone/>
            </a:pPr>
            <a:r>
              <a:t/>
            </a:r>
            <a:endParaRPr sz="1800">
              <a:latin typeface="Corbel"/>
              <a:ea typeface="Corbel"/>
              <a:cs typeface="Corbel"/>
              <a:sym typeface="Corbel"/>
            </a:endParaRPr>
          </a:p>
          <a:p>
            <a:pPr indent="0" lvl="0" marL="127000" rtl="0" algn="l">
              <a:lnSpc>
                <a:spcPct val="115000"/>
              </a:lnSpc>
              <a:spcBef>
                <a:spcPts val="0"/>
              </a:spcBef>
              <a:spcAft>
                <a:spcPts val="0"/>
              </a:spcAft>
              <a:buSzPts val="1600"/>
              <a:buNone/>
            </a:pPr>
            <a:r>
              <a:t/>
            </a:r>
            <a:endParaRPr sz="1800">
              <a:latin typeface="Corbel"/>
              <a:ea typeface="Corbel"/>
              <a:cs typeface="Corbel"/>
              <a:sym typeface="Corbel"/>
            </a:endParaRPr>
          </a:p>
          <a:p>
            <a:pPr indent="0" lvl="0" marL="0" rtl="0" algn="l">
              <a:lnSpc>
                <a:spcPct val="115000"/>
              </a:lnSpc>
              <a:spcBef>
                <a:spcPts val="0"/>
              </a:spcBef>
              <a:spcAft>
                <a:spcPts val="0"/>
              </a:spcAft>
              <a:buNone/>
            </a:pPr>
            <a:r>
              <a:t/>
            </a:r>
            <a:endParaRPr>
              <a:solidFill>
                <a:schemeClr val="accent4"/>
              </a:solidFill>
            </a:endParaRPr>
          </a:p>
          <a:p>
            <a:pPr indent="0" lvl="0" marL="0" rtl="0" algn="l">
              <a:lnSpc>
                <a:spcPct val="115000"/>
              </a:lnSpc>
              <a:spcBef>
                <a:spcPts val="0"/>
              </a:spcBef>
              <a:spcAft>
                <a:spcPts val="0"/>
              </a:spcAft>
              <a:buNone/>
            </a:pPr>
            <a:r>
              <a:rPr lang="en">
                <a:solidFill>
                  <a:schemeClr val="accent4"/>
                </a:solidFill>
                <a:latin typeface="Open Sans"/>
                <a:ea typeface="Open Sans"/>
                <a:cs typeface="Open Sans"/>
                <a:sym typeface="Open Sans"/>
              </a:rPr>
              <a:t>Once located, click on the blue hyperlink </a:t>
            </a:r>
            <a:r>
              <a:rPr b="1" lang="en">
                <a:solidFill>
                  <a:schemeClr val="accent4"/>
                </a:solidFill>
              </a:rPr>
              <a:t>Paper RA</a:t>
            </a:r>
            <a:r>
              <a:rPr lang="en">
                <a:solidFill>
                  <a:schemeClr val="accent4"/>
                </a:solidFill>
                <a:latin typeface="Open Sans"/>
                <a:ea typeface="Open Sans"/>
                <a:cs typeface="Open Sans"/>
                <a:sym typeface="Open Sans"/>
              </a:rPr>
              <a:t> to open the pdf in their default viewer. </a:t>
            </a:r>
            <a:r>
              <a:rPr lang="en">
                <a:latin typeface="Open Sans"/>
                <a:ea typeface="Open Sans"/>
                <a:cs typeface="Open Sans"/>
                <a:sym typeface="Open Sans"/>
              </a:rPr>
              <a:t> </a:t>
            </a:r>
            <a:endParaRPr/>
          </a:p>
          <a:p>
            <a:pPr indent="-228600" lvl="0" marL="457200" rtl="0" algn="l">
              <a:lnSpc>
                <a:spcPct val="115000"/>
              </a:lnSpc>
              <a:spcBef>
                <a:spcPts val="0"/>
              </a:spcBef>
              <a:spcAft>
                <a:spcPts val="0"/>
              </a:spcAft>
              <a:buSzPts val="1600"/>
              <a:buNone/>
            </a:pPr>
            <a:r>
              <a:t/>
            </a:r>
            <a:endParaRPr sz="1800">
              <a:latin typeface="Corbel"/>
              <a:ea typeface="Corbel"/>
              <a:cs typeface="Corbel"/>
              <a:sym typeface="Corbel"/>
            </a:endParaRPr>
          </a:p>
          <a:p>
            <a:pPr indent="0" lvl="0" marL="127000" rtl="0" algn="l">
              <a:lnSpc>
                <a:spcPct val="115000"/>
              </a:lnSpc>
              <a:spcBef>
                <a:spcPts val="0"/>
              </a:spcBef>
              <a:spcAft>
                <a:spcPts val="0"/>
              </a:spcAft>
              <a:buSzPts val="1600"/>
              <a:buNone/>
            </a:pPr>
            <a:r>
              <a:t/>
            </a:r>
            <a:endParaRPr/>
          </a:p>
        </p:txBody>
      </p:sp>
      <p:grpSp>
        <p:nvGrpSpPr>
          <p:cNvPr id="187" name="Google Shape;187;p31"/>
          <p:cNvGrpSpPr/>
          <p:nvPr/>
        </p:nvGrpSpPr>
        <p:grpSpPr>
          <a:xfrm>
            <a:off x="521017" y="328222"/>
            <a:ext cx="2100580" cy="1580515"/>
            <a:chOff x="0" y="0"/>
            <a:chExt cx="1737360" cy="1614434"/>
          </a:xfrm>
        </p:grpSpPr>
        <p:pic>
          <p:nvPicPr>
            <p:cNvPr descr="Graphical user interface, application&#10;&#10;Description automatically generated" id="188" name="Google Shape;188;p31"/>
            <p:cNvPicPr preferRelativeResize="0"/>
            <p:nvPr/>
          </p:nvPicPr>
          <p:blipFill rotWithShape="1">
            <a:blip r:embed="rId3">
              <a:alphaModFix/>
            </a:blip>
            <a:srcRect b="0" l="0" r="0" t="0"/>
            <a:stretch/>
          </p:blipFill>
          <p:spPr>
            <a:xfrm>
              <a:off x="0" y="0"/>
              <a:ext cx="1737360" cy="1604010"/>
            </a:xfrm>
            <a:prstGeom prst="rect">
              <a:avLst/>
            </a:prstGeom>
            <a:noFill/>
            <a:ln>
              <a:noFill/>
            </a:ln>
          </p:spPr>
        </p:pic>
        <p:sp>
          <p:nvSpPr>
            <p:cNvPr id="189" name="Google Shape;189;p31"/>
            <p:cNvSpPr/>
            <p:nvPr/>
          </p:nvSpPr>
          <p:spPr>
            <a:xfrm>
              <a:off x="44929" y="19050"/>
              <a:ext cx="534838" cy="224287"/>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90" name="Google Shape;190;p31"/>
            <p:cNvSpPr/>
            <p:nvPr/>
          </p:nvSpPr>
          <p:spPr>
            <a:xfrm>
              <a:off x="105314" y="1407903"/>
              <a:ext cx="759125" cy="206531"/>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pic>
        <p:nvPicPr>
          <p:cNvPr descr="Graphical user interface, application&#10;&#10;Description automatically generated" id="191" name="Google Shape;191;p31"/>
          <p:cNvPicPr preferRelativeResize="0"/>
          <p:nvPr/>
        </p:nvPicPr>
        <p:blipFill rotWithShape="1">
          <a:blip r:embed="rId4">
            <a:alphaModFix/>
          </a:blip>
          <a:srcRect b="0" l="0" r="0" t="0"/>
          <a:stretch/>
        </p:blipFill>
        <p:spPr>
          <a:xfrm>
            <a:off x="2800349" y="574626"/>
            <a:ext cx="5022297" cy="1306195"/>
          </a:xfrm>
          <a:prstGeom prst="rect">
            <a:avLst/>
          </a:prstGeom>
          <a:noFill/>
          <a:ln>
            <a:noFill/>
          </a:ln>
        </p:spPr>
      </p:pic>
      <p:pic>
        <p:nvPicPr>
          <p:cNvPr descr="Graphical user interface, text, application, email&#10;&#10;Description automatically generated" id="192" name="Google Shape;192;p31"/>
          <p:cNvPicPr preferRelativeResize="0"/>
          <p:nvPr/>
        </p:nvPicPr>
        <p:blipFill rotWithShape="1">
          <a:blip r:embed="rId5">
            <a:alphaModFix/>
          </a:blip>
          <a:srcRect b="0" l="0" r="0" t="0"/>
          <a:stretch/>
        </p:blipFill>
        <p:spPr>
          <a:xfrm>
            <a:off x="521017" y="2689542"/>
            <a:ext cx="5686645" cy="1067118"/>
          </a:xfrm>
          <a:prstGeom prst="rect">
            <a:avLst/>
          </a:prstGeom>
          <a:noFill/>
          <a:ln>
            <a:noFill/>
          </a:ln>
        </p:spPr>
      </p:pic>
    </p:spTree>
  </p:cSld>
  <p:clrMapOvr>
    <a:masterClrMapping/>
  </p:clrMapOvr>
  <p:transition spd="slow">
    <p:wipe dir="l"/>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2"/>
          <p:cNvSpPr txBox="1"/>
          <p:nvPr>
            <p:ph type="title"/>
          </p:nvPr>
        </p:nvSpPr>
        <p:spPr>
          <a:xfrm>
            <a:off x="233750" y="111500"/>
            <a:ext cx="8598600" cy="5829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333"/>
              <a:buNone/>
            </a:pPr>
            <a:r>
              <a:rPr lang="en" sz="2500">
                <a:latin typeface="Open Sans"/>
                <a:ea typeface="Open Sans"/>
                <a:cs typeface="Open Sans"/>
                <a:sym typeface="Open Sans"/>
              </a:rPr>
              <a:t>Understanding the EDI enrollment steps </a:t>
            </a:r>
            <a:endParaRPr sz="2500">
              <a:latin typeface="Open Sans"/>
              <a:ea typeface="Open Sans"/>
              <a:cs typeface="Open Sans"/>
              <a:sym typeface="Open Sans"/>
            </a:endParaRPr>
          </a:p>
        </p:txBody>
      </p:sp>
      <p:sp>
        <p:nvSpPr>
          <p:cNvPr id="198" name="Google Shape;198;p32"/>
          <p:cNvSpPr txBox="1"/>
          <p:nvPr>
            <p:ph idx="1" type="body"/>
          </p:nvPr>
        </p:nvSpPr>
        <p:spPr>
          <a:xfrm>
            <a:off x="233700" y="694400"/>
            <a:ext cx="8598600" cy="4256700"/>
          </a:xfrm>
          <a:prstGeom prst="rect">
            <a:avLst/>
          </a:prstGeom>
          <a:noFill/>
          <a:ln>
            <a:noFill/>
          </a:ln>
        </p:spPr>
        <p:txBody>
          <a:bodyPr anchorCtr="0" anchor="t" bIns="91425" lIns="91425" spcFirstLastPara="1" rIns="91425" wrap="square" tIns="91425">
            <a:noAutofit/>
          </a:bodyPr>
          <a:lstStyle/>
          <a:p>
            <a:pPr indent="-330200" lvl="0" marL="457200" marR="0" rtl="0" algn="l">
              <a:lnSpc>
                <a:spcPct val="100000"/>
              </a:lnSpc>
              <a:spcBef>
                <a:spcPts val="0"/>
              </a:spcBef>
              <a:spcAft>
                <a:spcPts val="0"/>
              </a:spcAft>
              <a:buSzPts val="1600"/>
              <a:buFont typeface="Open Sans"/>
              <a:buChar char="●"/>
            </a:pPr>
            <a:r>
              <a:rPr b="1" lang="en">
                <a:latin typeface="Open Sans"/>
                <a:ea typeface="Open Sans"/>
                <a:cs typeface="Open Sans"/>
                <a:sym typeface="Open Sans"/>
              </a:rPr>
              <a:t>Step 8:</a:t>
            </a:r>
            <a:r>
              <a:rPr lang="en">
                <a:latin typeface="Open Sans"/>
                <a:ea typeface="Open Sans"/>
                <a:cs typeface="Open Sans"/>
                <a:sym typeface="Open Sans"/>
              </a:rPr>
              <a:t> Select what transactions to exchange with Utah Medicaid.</a:t>
            </a:r>
            <a:endParaRPr/>
          </a:p>
          <a:p>
            <a:pPr indent="-330200" lvl="0" marL="457200" marR="0" rtl="0" algn="l">
              <a:lnSpc>
                <a:spcPct val="100000"/>
              </a:lnSpc>
              <a:spcBef>
                <a:spcPts val="1000"/>
              </a:spcBef>
              <a:spcAft>
                <a:spcPts val="0"/>
              </a:spcAft>
              <a:buSzPts val="1600"/>
              <a:buFont typeface="Open Sans"/>
              <a:buChar char="●"/>
            </a:pPr>
            <a:r>
              <a:rPr b="1" lang="en">
                <a:latin typeface="Open Sans"/>
                <a:ea typeface="Open Sans"/>
                <a:cs typeface="Open Sans"/>
                <a:sym typeface="Open Sans"/>
              </a:rPr>
              <a:t>Step 9:</a:t>
            </a:r>
            <a:r>
              <a:rPr lang="en">
                <a:latin typeface="Open Sans"/>
                <a:ea typeface="Open Sans"/>
                <a:cs typeface="Open Sans"/>
                <a:sym typeface="Open Sans"/>
              </a:rPr>
              <a:t> Associate </a:t>
            </a:r>
            <a:r>
              <a:rPr b="1" lang="en">
                <a:latin typeface="Open Sans"/>
                <a:ea typeface="Open Sans"/>
                <a:cs typeface="Open Sans"/>
                <a:sym typeface="Open Sans"/>
              </a:rPr>
              <a:t>Trading Partner Number</a:t>
            </a:r>
            <a:r>
              <a:rPr lang="en">
                <a:latin typeface="Open Sans"/>
                <a:ea typeface="Open Sans"/>
                <a:cs typeface="Open Sans"/>
                <a:sym typeface="Open Sans"/>
              </a:rPr>
              <a:t> (</a:t>
            </a:r>
            <a:r>
              <a:rPr b="1" lang="en">
                <a:latin typeface="Open Sans"/>
                <a:ea typeface="Open Sans"/>
                <a:cs typeface="Open Sans"/>
                <a:sym typeface="Open Sans"/>
              </a:rPr>
              <a:t>TPN</a:t>
            </a:r>
            <a:r>
              <a:rPr lang="en">
                <a:latin typeface="Open Sans"/>
                <a:ea typeface="Open Sans"/>
                <a:cs typeface="Open Sans"/>
                <a:sym typeface="Open Sans"/>
              </a:rPr>
              <a:t>) from Billing </a:t>
            </a:r>
            <a:r>
              <a:rPr lang="en"/>
              <a:t>A</a:t>
            </a:r>
            <a:r>
              <a:rPr lang="en">
                <a:latin typeface="Open Sans"/>
                <a:ea typeface="Open Sans"/>
                <a:cs typeface="Open Sans"/>
                <a:sym typeface="Open Sans"/>
              </a:rPr>
              <a:t>gent/Clearinghouse. </a:t>
            </a:r>
            <a:endParaRPr/>
          </a:p>
          <a:p>
            <a:pPr indent="-330200" lvl="1" marL="914400" marR="0" rtl="0" algn="l">
              <a:lnSpc>
                <a:spcPct val="100000"/>
              </a:lnSpc>
              <a:spcBef>
                <a:spcPts val="1000"/>
              </a:spcBef>
              <a:spcAft>
                <a:spcPts val="0"/>
              </a:spcAft>
              <a:buSzPts val="1600"/>
              <a:buFont typeface="Open Sans"/>
              <a:buChar char="○"/>
            </a:pPr>
            <a:r>
              <a:rPr lang="en">
                <a:latin typeface="Open Sans"/>
                <a:ea typeface="Open Sans"/>
                <a:cs typeface="Open Sans"/>
                <a:sym typeface="Open Sans"/>
              </a:rPr>
              <a:t>This is not the same as a Payer ID that is typically 5 to 7 characters that a provider adds to their provider information inside of their practice management software to route the claims to Utah Medicaid. </a:t>
            </a:r>
            <a:endParaRPr/>
          </a:p>
          <a:p>
            <a:pPr indent="-330200" lvl="1" marL="914400" marR="0" rtl="0" algn="l">
              <a:lnSpc>
                <a:spcPct val="100000"/>
              </a:lnSpc>
              <a:spcBef>
                <a:spcPts val="1000"/>
              </a:spcBef>
              <a:spcAft>
                <a:spcPts val="0"/>
              </a:spcAft>
              <a:buSzPts val="1600"/>
              <a:buFont typeface="Open Sans"/>
              <a:buChar char="○"/>
            </a:pPr>
            <a:r>
              <a:rPr lang="en">
                <a:latin typeface="Open Sans"/>
                <a:ea typeface="Open Sans"/>
                <a:cs typeface="Open Sans"/>
                <a:sym typeface="Open Sans"/>
              </a:rPr>
              <a:t>The </a:t>
            </a:r>
            <a:r>
              <a:rPr b="1" lang="en">
                <a:latin typeface="Open Sans"/>
                <a:ea typeface="Open Sans"/>
                <a:cs typeface="Open Sans"/>
                <a:sym typeface="Open Sans"/>
              </a:rPr>
              <a:t>TPN</a:t>
            </a:r>
            <a:r>
              <a:rPr lang="en">
                <a:latin typeface="Open Sans"/>
                <a:ea typeface="Open Sans"/>
                <a:cs typeface="Open Sans"/>
                <a:sym typeface="Open Sans"/>
              </a:rPr>
              <a:t> is formatted as follows: HTxxxxxx-xxx.</a:t>
            </a:r>
            <a:endParaRPr/>
          </a:p>
          <a:p>
            <a:pPr indent="-330200" lvl="1" marL="914400" marR="0" rtl="0" algn="l">
              <a:lnSpc>
                <a:spcPct val="100000"/>
              </a:lnSpc>
              <a:spcBef>
                <a:spcPts val="1000"/>
              </a:spcBef>
              <a:spcAft>
                <a:spcPts val="0"/>
              </a:spcAft>
              <a:buSzPts val="1600"/>
              <a:buFont typeface="Open Sans"/>
              <a:buChar char="○"/>
            </a:pPr>
            <a:r>
              <a:rPr lang="en">
                <a:latin typeface="Open Sans"/>
                <a:ea typeface="Open Sans"/>
                <a:cs typeface="Open Sans"/>
                <a:sym typeface="Open Sans"/>
              </a:rPr>
              <a:t>Providers must know the </a:t>
            </a:r>
            <a:r>
              <a:rPr b="1" lang="en">
                <a:latin typeface="Open Sans"/>
                <a:ea typeface="Open Sans"/>
                <a:cs typeface="Open Sans"/>
                <a:sym typeface="Open Sans"/>
              </a:rPr>
              <a:t>TPN</a:t>
            </a:r>
            <a:r>
              <a:rPr lang="en">
                <a:latin typeface="Open Sans"/>
                <a:ea typeface="Open Sans"/>
                <a:cs typeface="Open Sans"/>
                <a:sym typeface="Open Sans"/>
              </a:rPr>
              <a:t> to enroll to send claims electronically.  </a:t>
            </a:r>
            <a:endParaRPr/>
          </a:p>
          <a:p>
            <a:pPr indent="-330200" lvl="1" marL="914400" marR="0" rtl="0" algn="l">
              <a:lnSpc>
                <a:spcPct val="100000"/>
              </a:lnSpc>
              <a:spcBef>
                <a:spcPts val="1000"/>
              </a:spcBef>
              <a:spcAft>
                <a:spcPts val="0"/>
              </a:spcAft>
              <a:buSzPts val="1600"/>
              <a:buFont typeface="Open Sans"/>
              <a:buChar char="○"/>
            </a:pPr>
            <a:r>
              <a:rPr lang="en">
                <a:latin typeface="Open Sans"/>
                <a:ea typeface="Open Sans"/>
                <a:cs typeface="Open Sans"/>
                <a:sym typeface="Open Sans"/>
              </a:rPr>
              <a:t>More information for the provider’s Billing Agent/Clearinghouse can be found in the companion guides located on the Utah Medicaid website:</a:t>
            </a:r>
            <a:r>
              <a:rPr lang="en"/>
              <a:t> </a:t>
            </a:r>
            <a:r>
              <a:rPr lang="en" u="sng">
                <a:solidFill>
                  <a:srgbClr val="0000FF"/>
                </a:solidFill>
                <a:latin typeface="Open Sans"/>
                <a:ea typeface="Open Sans"/>
                <a:cs typeface="Open Sans"/>
                <a:sym typeface="Open Sans"/>
                <a:hlinkClick r:id="rId3">
                  <a:extLst>
                    <a:ext uri="{A12FA001-AC4F-418D-AE19-62706E023703}">
                      <ahyp:hlinkClr val="tx"/>
                    </a:ext>
                  </a:extLst>
                </a:hlinkClick>
              </a:rPr>
              <a:t>https://medicaid.utah.gov/claims/</a:t>
            </a:r>
            <a:endParaRPr>
              <a:latin typeface="Open Sans"/>
              <a:ea typeface="Open Sans"/>
              <a:cs typeface="Open Sans"/>
              <a:sym typeface="Open Sans"/>
            </a:endParaRPr>
          </a:p>
          <a:p>
            <a:pPr indent="-330200" lvl="0" marL="457200" marR="0" rtl="0" algn="l">
              <a:lnSpc>
                <a:spcPct val="100000"/>
              </a:lnSpc>
              <a:spcBef>
                <a:spcPts val="1000"/>
              </a:spcBef>
              <a:spcAft>
                <a:spcPts val="0"/>
              </a:spcAft>
              <a:buSzPts val="1600"/>
              <a:buFont typeface="Open Sans"/>
              <a:buChar char="●"/>
            </a:pPr>
            <a:r>
              <a:rPr b="1" lang="en">
                <a:latin typeface="Open Sans"/>
                <a:ea typeface="Open Sans"/>
                <a:cs typeface="Open Sans"/>
                <a:sym typeface="Open Sans"/>
              </a:rPr>
              <a:t>Step 13:  </a:t>
            </a:r>
            <a:r>
              <a:rPr lang="en">
                <a:latin typeface="Open Sans"/>
                <a:ea typeface="Open Sans"/>
                <a:cs typeface="Open Sans"/>
                <a:sym typeface="Open Sans"/>
              </a:rPr>
              <a:t>Select how you would like to receive a remittance information from Utah Medicaid.</a:t>
            </a:r>
            <a:endParaRPr/>
          </a:p>
          <a:p>
            <a:pPr indent="0" lvl="0" marL="127000" rtl="0" algn="l">
              <a:lnSpc>
                <a:spcPct val="115000"/>
              </a:lnSpc>
              <a:spcBef>
                <a:spcPts val="1000"/>
              </a:spcBef>
              <a:spcAft>
                <a:spcPts val="0"/>
              </a:spcAft>
              <a:buSzPts val="1882"/>
              <a:buNone/>
            </a:pPr>
            <a:r>
              <a:t/>
            </a:r>
            <a:endParaRPr/>
          </a:p>
        </p:txBody>
      </p:sp>
    </p:spTree>
  </p:cSld>
  <p:clrMapOvr>
    <a:masterClrMapping/>
  </p:clrMapOvr>
  <p:transition spd="slow">
    <p:wipe dir="l"/>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grpSp>
        <p:nvGrpSpPr>
          <p:cNvPr id="203" name="Google Shape;203;p33"/>
          <p:cNvGrpSpPr/>
          <p:nvPr/>
        </p:nvGrpSpPr>
        <p:grpSpPr>
          <a:xfrm>
            <a:off x="656113" y="246062"/>
            <a:ext cx="7831773" cy="4651376"/>
            <a:chOff x="0" y="0"/>
            <a:chExt cx="5111115" cy="2626995"/>
          </a:xfrm>
        </p:grpSpPr>
        <p:pic>
          <p:nvPicPr>
            <p:cNvPr descr="Graphical user interface, application&#10;&#10;Description automatically generated" id="204" name="Google Shape;204;p33"/>
            <p:cNvPicPr preferRelativeResize="0"/>
            <p:nvPr/>
          </p:nvPicPr>
          <p:blipFill rotWithShape="1">
            <a:blip r:embed="rId3">
              <a:alphaModFix/>
            </a:blip>
            <a:srcRect b="0" l="0" r="0" t="0"/>
            <a:stretch/>
          </p:blipFill>
          <p:spPr>
            <a:xfrm>
              <a:off x="0" y="0"/>
              <a:ext cx="5111115" cy="2626995"/>
            </a:xfrm>
            <a:prstGeom prst="rect">
              <a:avLst/>
            </a:prstGeom>
            <a:noFill/>
            <a:ln>
              <a:noFill/>
            </a:ln>
          </p:spPr>
        </p:pic>
        <p:sp>
          <p:nvSpPr>
            <p:cNvPr id="205" name="Google Shape;205;p33"/>
            <p:cNvSpPr/>
            <p:nvPr/>
          </p:nvSpPr>
          <p:spPr>
            <a:xfrm rot="-5848526">
              <a:off x="1662958" y="688616"/>
              <a:ext cx="153198" cy="727936"/>
            </a:xfrm>
            <a:prstGeom prst="downArrow">
              <a:avLst>
                <a:gd fmla="val 50000" name="adj1"/>
                <a:gd fmla="val 50000" name="adj2"/>
              </a:avLst>
            </a:prstGeom>
            <a:solidFill>
              <a:schemeClr val="accent1"/>
            </a:solidFill>
            <a:ln cap="flat" cmpd="sng" w="25400">
              <a:solidFill>
                <a:srgbClr val="0E453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nvGrpSpPr>
            <p:cNvPr id="206" name="Google Shape;206;p33"/>
            <p:cNvGrpSpPr/>
            <p:nvPr/>
          </p:nvGrpSpPr>
          <p:grpSpPr>
            <a:xfrm>
              <a:off x="2190466" y="477671"/>
              <a:ext cx="1917510" cy="1480783"/>
              <a:chOff x="0" y="0"/>
              <a:chExt cx="2453640" cy="1920240"/>
            </a:xfrm>
          </p:grpSpPr>
          <p:pic>
            <p:nvPicPr>
              <p:cNvPr descr="Graphical user interface, text, application&#10;&#10;Description automatically generated" id="207" name="Google Shape;207;p33"/>
              <p:cNvPicPr preferRelativeResize="0"/>
              <p:nvPr/>
            </p:nvPicPr>
            <p:blipFill rotWithShape="1">
              <a:blip r:embed="rId4">
                <a:alphaModFix/>
              </a:blip>
              <a:srcRect b="0" l="0" r="0" t="0"/>
              <a:stretch/>
            </p:blipFill>
            <p:spPr>
              <a:xfrm>
                <a:off x="0" y="0"/>
                <a:ext cx="2453640" cy="1920240"/>
              </a:xfrm>
              <a:prstGeom prst="rect">
                <a:avLst/>
              </a:prstGeom>
              <a:noFill/>
              <a:ln>
                <a:noFill/>
              </a:ln>
            </p:spPr>
          </p:pic>
          <p:sp>
            <p:nvSpPr>
              <p:cNvPr id="208" name="Google Shape;208;p33"/>
              <p:cNvSpPr/>
              <p:nvPr/>
            </p:nvSpPr>
            <p:spPr>
              <a:xfrm>
                <a:off x="148704" y="953921"/>
                <a:ext cx="1432560" cy="231775"/>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09" name="Google Shape;209;p33"/>
              <p:cNvSpPr/>
              <p:nvPr/>
            </p:nvSpPr>
            <p:spPr>
              <a:xfrm>
                <a:off x="176000" y="237414"/>
                <a:ext cx="1188720" cy="137795"/>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10" name="Google Shape;210;p33"/>
              <p:cNvSpPr/>
              <p:nvPr/>
            </p:nvSpPr>
            <p:spPr>
              <a:xfrm>
                <a:off x="176000" y="39521"/>
                <a:ext cx="1891030" cy="144145"/>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grpSp>
    </p:spTree>
  </p:cSld>
  <p:clrMapOvr>
    <a:masterClrMapping/>
  </p:clrMapOvr>
  <p:transition spd="slow">
    <p:wipe dir="l"/>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grpSp>
        <p:nvGrpSpPr>
          <p:cNvPr id="215" name="Google Shape;215;p34"/>
          <p:cNvGrpSpPr/>
          <p:nvPr/>
        </p:nvGrpSpPr>
        <p:grpSpPr>
          <a:xfrm>
            <a:off x="421004" y="259080"/>
            <a:ext cx="3251835" cy="2796540"/>
            <a:chOff x="0" y="0"/>
            <a:chExt cx="2343150" cy="2312670"/>
          </a:xfrm>
        </p:grpSpPr>
        <p:pic>
          <p:nvPicPr>
            <p:cNvPr descr="Graphical user interface, text&#10;&#10;Description automatically generated" id="216" name="Google Shape;216;p34"/>
            <p:cNvPicPr preferRelativeResize="0"/>
            <p:nvPr/>
          </p:nvPicPr>
          <p:blipFill rotWithShape="1">
            <a:blip r:embed="rId3">
              <a:alphaModFix/>
            </a:blip>
            <a:srcRect b="0" l="0" r="0" t="0"/>
            <a:stretch/>
          </p:blipFill>
          <p:spPr>
            <a:xfrm>
              <a:off x="0" y="0"/>
              <a:ext cx="2343150" cy="2312670"/>
            </a:xfrm>
            <a:prstGeom prst="rect">
              <a:avLst/>
            </a:prstGeom>
            <a:noFill/>
            <a:ln>
              <a:noFill/>
            </a:ln>
          </p:spPr>
        </p:pic>
        <p:sp>
          <p:nvSpPr>
            <p:cNvPr id="217" name="Google Shape;217;p34"/>
            <p:cNvSpPr/>
            <p:nvPr/>
          </p:nvSpPr>
          <p:spPr>
            <a:xfrm>
              <a:off x="981217" y="776500"/>
              <a:ext cx="939800" cy="107950"/>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pic>
        <p:nvPicPr>
          <p:cNvPr descr="Graphical user interface, application&#10;&#10;Description automatically generated" id="218" name="Google Shape;218;p34"/>
          <p:cNvPicPr preferRelativeResize="0"/>
          <p:nvPr/>
        </p:nvPicPr>
        <p:blipFill rotWithShape="1">
          <a:blip r:embed="rId4">
            <a:alphaModFix/>
          </a:blip>
          <a:srcRect b="0" l="0" r="0" t="0"/>
          <a:stretch/>
        </p:blipFill>
        <p:spPr>
          <a:xfrm>
            <a:off x="421005" y="3144203"/>
            <a:ext cx="4733718" cy="1572577"/>
          </a:xfrm>
          <a:prstGeom prst="rect">
            <a:avLst/>
          </a:prstGeom>
          <a:noFill/>
          <a:ln>
            <a:noFill/>
          </a:ln>
        </p:spPr>
      </p:pic>
      <p:sp>
        <p:nvSpPr>
          <p:cNvPr id="219" name="Google Shape;219;p34"/>
          <p:cNvSpPr txBox="1"/>
          <p:nvPr/>
        </p:nvSpPr>
        <p:spPr>
          <a:xfrm>
            <a:off x="3962400" y="426720"/>
            <a:ext cx="3985200" cy="153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1600" u="none" cap="none" strike="noStrike">
                <a:solidFill>
                  <a:srgbClr val="000000"/>
                </a:solidFill>
                <a:latin typeface="Open Sans"/>
                <a:ea typeface="Open Sans"/>
                <a:cs typeface="Open Sans"/>
                <a:sym typeface="Open Sans"/>
              </a:rPr>
              <a:t>Step 8:  </a:t>
            </a:r>
            <a:r>
              <a:rPr b="0" i="0" lang="en" sz="1600" u="none" cap="none" strike="noStrike">
                <a:solidFill>
                  <a:srgbClr val="000000"/>
                </a:solidFill>
                <a:latin typeface="Open Sans"/>
                <a:ea typeface="Open Sans"/>
                <a:cs typeface="Open Sans"/>
                <a:sym typeface="Open Sans"/>
              </a:rPr>
              <a:t>Transactions moved to the right that you see listed under </a:t>
            </a:r>
            <a:r>
              <a:rPr b="1" i="0" lang="en" sz="1600" u="none" cap="none" strike="noStrike">
                <a:solidFill>
                  <a:srgbClr val="000000"/>
                </a:solidFill>
                <a:latin typeface="Open Sans"/>
                <a:ea typeface="Open Sans"/>
                <a:cs typeface="Open Sans"/>
                <a:sym typeface="Open Sans"/>
              </a:rPr>
              <a:t>Associated Transactions </a:t>
            </a:r>
            <a:r>
              <a:rPr b="0" i="0" lang="en" sz="1600" u="none" cap="none" strike="noStrike">
                <a:solidFill>
                  <a:srgbClr val="000000"/>
                </a:solidFill>
                <a:latin typeface="Open Sans"/>
                <a:ea typeface="Open Sans"/>
                <a:cs typeface="Open Sans"/>
                <a:sym typeface="Open Sans"/>
              </a:rPr>
              <a:t>are the file types that must be associated to a Trading Partner Number (TPN) in </a:t>
            </a:r>
            <a:r>
              <a:rPr b="1" i="0" lang="en" sz="1600" u="none" cap="none" strike="noStrike">
                <a:solidFill>
                  <a:srgbClr val="000000"/>
                </a:solidFill>
                <a:latin typeface="Open Sans"/>
                <a:ea typeface="Open Sans"/>
                <a:cs typeface="Open Sans"/>
                <a:sym typeface="Open Sans"/>
              </a:rPr>
              <a:t>Step 9</a:t>
            </a:r>
            <a:r>
              <a:rPr b="0" i="0" lang="en" sz="1600" u="none" cap="none" strike="noStrike">
                <a:solidFill>
                  <a:srgbClr val="000000"/>
                </a:solidFill>
                <a:latin typeface="Open Sans"/>
                <a:ea typeface="Open Sans"/>
                <a:cs typeface="Open Sans"/>
                <a:sym typeface="Open Sans"/>
              </a:rPr>
              <a:t>.</a:t>
            </a:r>
            <a:endParaRPr sz="1200"/>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0" name="Google Shape;220;p34"/>
          <p:cNvSpPr txBox="1"/>
          <p:nvPr/>
        </p:nvSpPr>
        <p:spPr>
          <a:xfrm>
            <a:off x="5231130" y="3144203"/>
            <a:ext cx="37362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1600" u="none" cap="none" strike="noStrike">
                <a:solidFill>
                  <a:srgbClr val="000000"/>
                </a:solidFill>
                <a:latin typeface="Open Sans"/>
                <a:ea typeface="Open Sans"/>
                <a:cs typeface="Open Sans"/>
                <a:sym typeface="Open Sans"/>
              </a:rPr>
              <a:t>Step 9:  </a:t>
            </a:r>
            <a:r>
              <a:rPr b="0" i="0" lang="en" sz="1600" u="none" cap="none" strike="noStrike">
                <a:solidFill>
                  <a:srgbClr val="000000"/>
                </a:solidFill>
                <a:latin typeface="Open Sans"/>
                <a:ea typeface="Open Sans"/>
                <a:cs typeface="Open Sans"/>
                <a:sym typeface="Open Sans"/>
              </a:rPr>
              <a:t>Shows the associated transactions to the Trading Partner numbers.  Must say </a:t>
            </a:r>
            <a:r>
              <a:rPr b="1" i="0" lang="en" sz="1600" u="none" cap="none" strike="noStrike">
                <a:solidFill>
                  <a:srgbClr val="000000"/>
                </a:solidFill>
                <a:latin typeface="Open Sans"/>
                <a:ea typeface="Open Sans"/>
                <a:cs typeface="Open Sans"/>
                <a:sym typeface="Open Sans"/>
              </a:rPr>
              <a:t>Approved</a:t>
            </a:r>
            <a:r>
              <a:rPr b="0" i="0" lang="en" sz="1600" u="none" cap="none" strike="noStrike">
                <a:solidFill>
                  <a:srgbClr val="000000"/>
                </a:solidFill>
                <a:latin typeface="Open Sans"/>
                <a:ea typeface="Open Sans"/>
                <a:cs typeface="Open Sans"/>
                <a:sym typeface="Open Sans"/>
              </a:rPr>
              <a:t> and </a:t>
            </a:r>
            <a:r>
              <a:rPr b="1" i="0" lang="en" sz="1600" u="none" cap="none" strike="noStrike">
                <a:solidFill>
                  <a:srgbClr val="000000"/>
                </a:solidFill>
                <a:latin typeface="Open Sans"/>
                <a:ea typeface="Open Sans"/>
                <a:cs typeface="Open Sans"/>
                <a:sym typeface="Open Sans"/>
              </a:rPr>
              <a:t>Active</a:t>
            </a:r>
            <a:r>
              <a:rPr b="0" i="0" lang="en" sz="1600" u="none" cap="none" strike="noStrike">
                <a:solidFill>
                  <a:srgbClr val="000000"/>
                </a:solidFill>
                <a:latin typeface="Open Sans"/>
                <a:ea typeface="Open Sans"/>
                <a:cs typeface="Open Sans"/>
                <a:sym typeface="Open Sans"/>
              </a:rPr>
              <a:t>. </a:t>
            </a:r>
            <a:endParaRPr sz="1600"/>
          </a:p>
          <a:p>
            <a:pPr indent="0" lvl="0" marL="0" marR="0" rtl="0" algn="l">
              <a:lnSpc>
                <a:spcPct val="100000"/>
              </a:lnSpc>
              <a:spcBef>
                <a:spcPts val="0"/>
              </a:spcBef>
              <a:spcAft>
                <a:spcPts val="0"/>
              </a:spcAft>
              <a:buNone/>
            </a:pPr>
            <a:r>
              <a:t/>
            </a:r>
            <a:endParaRPr b="0" i="0" sz="1600" u="none" cap="none" strike="noStrike">
              <a:solidFill>
                <a:srgbClr val="000000"/>
              </a:solidFill>
              <a:latin typeface="Arial"/>
              <a:ea typeface="Arial"/>
              <a:cs typeface="Arial"/>
              <a:sym typeface="Arial"/>
            </a:endParaRPr>
          </a:p>
        </p:txBody>
      </p:sp>
    </p:spTree>
  </p:cSld>
  <p:clrMapOvr>
    <a:masterClrMapping/>
  </p:clrMapOvr>
  <p:transition spd="slow">
    <p:wipe dir="l"/>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5"/>
          <p:cNvSpPr txBox="1"/>
          <p:nvPr>
            <p:ph idx="1" type="body"/>
          </p:nvPr>
        </p:nvSpPr>
        <p:spPr>
          <a:xfrm>
            <a:off x="5882640" y="863550"/>
            <a:ext cx="2919180" cy="3416400"/>
          </a:xfrm>
          <a:prstGeom prst="rect">
            <a:avLst/>
          </a:prstGeom>
          <a:noFill/>
          <a:ln>
            <a:noFill/>
          </a:ln>
        </p:spPr>
        <p:txBody>
          <a:bodyPr anchorCtr="0" anchor="t" bIns="91425" lIns="91425" spcFirstLastPara="1" rIns="91425" wrap="square" tIns="91425">
            <a:normAutofit/>
          </a:bodyPr>
          <a:lstStyle/>
          <a:p>
            <a:pPr indent="0" lvl="0" marL="0" marR="0" rtl="0" algn="l">
              <a:lnSpc>
                <a:spcPct val="107000"/>
              </a:lnSpc>
              <a:spcBef>
                <a:spcPts val="0"/>
              </a:spcBef>
              <a:spcAft>
                <a:spcPts val="0"/>
              </a:spcAft>
              <a:buSzPts val="1600"/>
              <a:buNone/>
            </a:pPr>
            <a:r>
              <a:rPr b="1" lang="en">
                <a:latin typeface="Open Sans"/>
                <a:ea typeface="Open Sans"/>
                <a:cs typeface="Open Sans"/>
                <a:sym typeface="Open Sans"/>
              </a:rPr>
              <a:t>Step 13: </a:t>
            </a:r>
            <a:r>
              <a:rPr lang="en">
                <a:latin typeface="Open Sans"/>
                <a:ea typeface="Open Sans"/>
                <a:cs typeface="Open Sans"/>
                <a:sym typeface="Open Sans"/>
              </a:rPr>
              <a:t>Choose how to receive remittance advice from Utah Medicaid either by </a:t>
            </a:r>
            <a:r>
              <a:rPr lang="en"/>
              <a:t>p</a:t>
            </a:r>
            <a:r>
              <a:rPr lang="en">
                <a:latin typeface="Open Sans"/>
                <a:ea typeface="Open Sans"/>
                <a:cs typeface="Open Sans"/>
                <a:sym typeface="Open Sans"/>
              </a:rPr>
              <a:t>aper or by EDI/835 (</a:t>
            </a:r>
            <a:r>
              <a:rPr lang="en"/>
              <a:t>d</a:t>
            </a:r>
            <a:r>
              <a:rPr lang="en">
                <a:latin typeface="Open Sans"/>
                <a:ea typeface="Open Sans"/>
                <a:cs typeface="Open Sans"/>
                <a:sym typeface="Open Sans"/>
              </a:rPr>
              <a:t>elivered directly to </a:t>
            </a:r>
            <a:r>
              <a:rPr lang="en"/>
              <a:t>p</a:t>
            </a:r>
            <a:r>
              <a:rPr lang="en">
                <a:latin typeface="Open Sans"/>
                <a:ea typeface="Open Sans"/>
                <a:cs typeface="Open Sans"/>
                <a:sym typeface="Open Sans"/>
              </a:rPr>
              <a:t>rovider).</a:t>
            </a:r>
            <a:endParaRPr/>
          </a:p>
          <a:p>
            <a:pPr indent="0" lvl="0" marL="0" marR="0" rtl="0" algn="l">
              <a:lnSpc>
                <a:spcPct val="107000"/>
              </a:lnSpc>
              <a:spcBef>
                <a:spcPts val="800"/>
              </a:spcBef>
              <a:spcAft>
                <a:spcPts val="0"/>
              </a:spcAft>
              <a:buSzPts val="1600"/>
              <a:buNone/>
            </a:pPr>
            <a:r>
              <a:rPr b="1" lang="en">
                <a:solidFill>
                  <a:srgbClr val="23A595"/>
                </a:solidFill>
                <a:latin typeface="Open Sans"/>
                <a:ea typeface="Open Sans"/>
                <a:cs typeface="Open Sans"/>
                <a:sym typeface="Open Sans"/>
              </a:rPr>
              <a:t>Pro Tip:</a:t>
            </a:r>
            <a:r>
              <a:rPr lang="en">
                <a:solidFill>
                  <a:srgbClr val="0070C0"/>
                </a:solidFill>
                <a:latin typeface="Open Sans"/>
                <a:ea typeface="Open Sans"/>
                <a:cs typeface="Open Sans"/>
                <a:sym typeface="Open Sans"/>
              </a:rPr>
              <a:t>  </a:t>
            </a:r>
            <a:r>
              <a:rPr lang="en">
                <a:latin typeface="Open Sans"/>
                <a:ea typeface="Open Sans"/>
                <a:cs typeface="Open Sans"/>
                <a:sym typeface="Open Sans"/>
              </a:rPr>
              <a:t>Always make sure to do </a:t>
            </a:r>
            <a:r>
              <a:rPr b="1" lang="en"/>
              <a:t>S</a:t>
            </a:r>
            <a:r>
              <a:rPr b="1" lang="en"/>
              <a:t>tep 15 and 17</a:t>
            </a:r>
            <a:r>
              <a:rPr lang="en">
                <a:latin typeface="Open Sans"/>
                <a:ea typeface="Open Sans"/>
                <a:cs typeface="Open Sans"/>
                <a:sym typeface="Open Sans"/>
              </a:rPr>
              <a:t> when submitting a Modification in the BPW.</a:t>
            </a:r>
            <a:endParaRPr/>
          </a:p>
          <a:p>
            <a:pPr indent="0" lvl="0" marL="127000" rtl="0" algn="l">
              <a:lnSpc>
                <a:spcPct val="115000"/>
              </a:lnSpc>
              <a:spcBef>
                <a:spcPts val="800"/>
              </a:spcBef>
              <a:spcAft>
                <a:spcPts val="0"/>
              </a:spcAft>
              <a:buSzPts val="1600"/>
              <a:buNone/>
            </a:pPr>
            <a:r>
              <a:t/>
            </a:r>
            <a:endParaRPr/>
          </a:p>
        </p:txBody>
      </p:sp>
      <p:pic>
        <p:nvPicPr>
          <p:cNvPr descr="Graphical user interface, text, application, chat or text message&#10;&#10;Description automatically generated" id="226" name="Google Shape;226;p35"/>
          <p:cNvPicPr preferRelativeResize="0"/>
          <p:nvPr/>
        </p:nvPicPr>
        <p:blipFill rotWithShape="1">
          <a:blip r:embed="rId3">
            <a:alphaModFix/>
          </a:blip>
          <a:srcRect b="0" l="0" r="0" t="0"/>
          <a:stretch/>
        </p:blipFill>
        <p:spPr>
          <a:xfrm>
            <a:off x="256912" y="1594484"/>
            <a:ext cx="5499380" cy="1522095"/>
          </a:xfrm>
          <a:prstGeom prst="rect">
            <a:avLst/>
          </a:prstGeom>
          <a:noFill/>
          <a:ln>
            <a:noFill/>
          </a:ln>
        </p:spPr>
      </p:pic>
    </p:spTree>
  </p:cSld>
  <p:clrMapOvr>
    <a:masterClrMapping/>
  </p:clrMapOvr>
  <p:transition spd="slow">
    <p:wipe dir="l"/>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6"/>
          <p:cNvSpPr txBox="1"/>
          <p:nvPr>
            <p:ph idx="1" type="body"/>
          </p:nvPr>
        </p:nvSpPr>
        <p:spPr>
          <a:xfrm>
            <a:off x="5866790" y="414195"/>
            <a:ext cx="3277200" cy="4222800"/>
          </a:xfrm>
          <a:prstGeom prst="rect">
            <a:avLst/>
          </a:prstGeom>
          <a:noFill/>
          <a:ln>
            <a:noFill/>
          </a:ln>
        </p:spPr>
        <p:txBody>
          <a:bodyPr anchorCtr="0" anchor="t" bIns="91425" lIns="91425" spcFirstLastPara="1" rIns="91425" wrap="square" tIns="91425">
            <a:noAutofit/>
          </a:bodyPr>
          <a:lstStyle/>
          <a:p>
            <a:pPr indent="0" lvl="0" marL="0" marR="0" rtl="0" algn="l">
              <a:lnSpc>
                <a:spcPct val="107000"/>
              </a:lnSpc>
              <a:spcBef>
                <a:spcPts val="0"/>
              </a:spcBef>
              <a:spcAft>
                <a:spcPts val="0"/>
              </a:spcAft>
              <a:buSzPts val="1882"/>
              <a:buNone/>
            </a:pPr>
            <a:r>
              <a:rPr lang="en" sz="1500">
                <a:latin typeface="Open Sans"/>
                <a:ea typeface="Open Sans"/>
                <a:cs typeface="Open Sans"/>
                <a:sym typeface="Open Sans"/>
              </a:rPr>
              <a:t>For more information related to transaction submissions review, the 5010 Companion Guides are </a:t>
            </a:r>
            <a:r>
              <a:rPr lang="en" sz="1500"/>
              <a:t>online</a:t>
            </a:r>
            <a:r>
              <a:rPr lang="en" sz="1500">
                <a:latin typeface="Open Sans"/>
                <a:ea typeface="Open Sans"/>
                <a:cs typeface="Open Sans"/>
                <a:sym typeface="Open Sans"/>
              </a:rPr>
              <a:t>:</a:t>
            </a:r>
            <a:endParaRPr sz="1500"/>
          </a:p>
          <a:p>
            <a:pPr indent="0" lvl="0" marL="0" marR="0" rtl="0" algn="l">
              <a:lnSpc>
                <a:spcPct val="107000"/>
              </a:lnSpc>
              <a:spcBef>
                <a:spcPts val="0"/>
              </a:spcBef>
              <a:spcAft>
                <a:spcPts val="0"/>
              </a:spcAft>
              <a:buSzPts val="1882"/>
              <a:buNone/>
            </a:pPr>
            <a:r>
              <a:rPr lang="en" sz="1500" u="sng">
                <a:solidFill>
                  <a:srgbClr val="0000FF"/>
                </a:solidFill>
                <a:latin typeface="Open Sans"/>
                <a:ea typeface="Open Sans"/>
                <a:cs typeface="Open Sans"/>
                <a:sym typeface="Open Sans"/>
                <a:hlinkClick r:id="rId3">
                  <a:extLst>
                    <a:ext uri="{A12FA001-AC4F-418D-AE19-62706E023703}">
                      <ahyp:hlinkClr val="tx"/>
                    </a:ext>
                  </a:extLst>
                </a:hlinkClick>
              </a:rPr>
              <a:t>https://medicaid.utah.gov/claims/</a:t>
            </a:r>
            <a:r>
              <a:rPr lang="en" sz="1500">
                <a:latin typeface="Open Sans"/>
                <a:ea typeface="Open Sans"/>
                <a:cs typeface="Open Sans"/>
                <a:sym typeface="Open Sans"/>
              </a:rPr>
              <a:t> </a:t>
            </a:r>
            <a:r>
              <a:rPr lang="en" sz="1500"/>
              <a:t>L</a:t>
            </a:r>
            <a:r>
              <a:rPr lang="en" sz="1500">
                <a:latin typeface="Open Sans"/>
                <a:ea typeface="Open Sans"/>
                <a:cs typeface="Open Sans"/>
                <a:sym typeface="Open Sans"/>
              </a:rPr>
              <a:t>earn more about Utah Medicaid specific requirements, such as the Trading Partner Number to be submitted in the 1000A Submitter loop segment information and more.  </a:t>
            </a:r>
            <a:endParaRPr sz="1500"/>
          </a:p>
          <a:p>
            <a:pPr indent="0" lvl="0" marL="0" marR="0" rtl="0" algn="l">
              <a:lnSpc>
                <a:spcPct val="107000"/>
              </a:lnSpc>
              <a:spcBef>
                <a:spcPts val="0"/>
              </a:spcBef>
              <a:spcAft>
                <a:spcPts val="0"/>
              </a:spcAft>
              <a:buSzPts val="1882"/>
              <a:buNone/>
            </a:pPr>
            <a:r>
              <a:rPr lang="en" sz="1500">
                <a:latin typeface="Open Sans"/>
                <a:ea typeface="Open Sans"/>
                <a:cs typeface="Open Sans"/>
                <a:sym typeface="Open Sans"/>
              </a:rPr>
              <a:t> </a:t>
            </a:r>
            <a:endParaRPr sz="1500"/>
          </a:p>
          <a:p>
            <a:pPr indent="0" lvl="0" marL="0" marR="0" rtl="0" algn="l">
              <a:lnSpc>
                <a:spcPct val="107000"/>
              </a:lnSpc>
              <a:spcBef>
                <a:spcPts val="0"/>
              </a:spcBef>
              <a:spcAft>
                <a:spcPts val="0"/>
              </a:spcAft>
              <a:buSzPts val="1882"/>
              <a:buNone/>
            </a:pPr>
            <a:r>
              <a:rPr lang="en" sz="1500">
                <a:latin typeface="Open Sans"/>
                <a:ea typeface="Open Sans"/>
                <a:cs typeface="Open Sans"/>
                <a:sym typeface="Open Sans"/>
              </a:rPr>
              <a:t>For all questions regarding EDI file issues or EDI enrollment, call us at </a:t>
            </a:r>
            <a:r>
              <a:rPr b="1" lang="en" sz="1500">
                <a:solidFill>
                  <a:schemeClr val="dk2"/>
                </a:solidFill>
              </a:rPr>
              <a:t>801</a:t>
            </a:r>
            <a:r>
              <a:rPr b="1" lang="en" sz="1500">
                <a:solidFill>
                  <a:schemeClr val="dk2"/>
                </a:solidFill>
              </a:rPr>
              <a:t>-</a:t>
            </a:r>
            <a:r>
              <a:rPr b="1" lang="en" sz="1500">
                <a:solidFill>
                  <a:schemeClr val="dk2"/>
                </a:solidFill>
              </a:rPr>
              <a:t>538</a:t>
            </a:r>
            <a:r>
              <a:rPr b="1" lang="en" sz="1500">
                <a:solidFill>
                  <a:schemeClr val="dk2"/>
                </a:solidFill>
              </a:rPr>
              <a:t>-</a:t>
            </a:r>
            <a:r>
              <a:rPr b="1" lang="en" sz="1500">
                <a:solidFill>
                  <a:schemeClr val="dk2"/>
                </a:solidFill>
              </a:rPr>
              <a:t>6155 or 1-800</a:t>
            </a:r>
            <a:r>
              <a:rPr b="1" lang="en" sz="1500">
                <a:solidFill>
                  <a:schemeClr val="dk2"/>
                </a:solidFill>
              </a:rPr>
              <a:t>-</a:t>
            </a:r>
            <a:r>
              <a:rPr b="1" lang="en" sz="1500">
                <a:solidFill>
                  <a:schemeClr val="dk2"/>
                </a:solidFill>
              </a:rPr>
              <a:t>662</a:t>
            </a:r>
            <a:r>
              <a:rPr b="1" lang="en" sz="1500">
                <a:solidFill>
                  <a:schemeClr val="dk2"/>
                </a:solidFill>
              </a:rPr>
              <a:t>-</a:t>
            </a:r>
            <a:r>
              <a:rPr b="1" lang="en" sz="1500">
                <a:solidFill>
                  <a:schemeClr val="dk2"/>
                </a:solidFill>
              </a:rPr>
              <a:t>9651</a:t>
            </a:r>
            <a:r>
              <a:rPr lang="en" sz="1500">
                <a:solidFill>
                  <a:schemeClr val="dk2"/>
                </a:solidFill>
                <a:latin typeface="Open Sans"/>
                <a:ea typeface="Open Sans"/>
                <a:cs typeface="Open Sans"/>
                <a:sym typeface="Open Sans"/>
              </a:rPr>
              <a:t> </a:t>
            </a:r>
            <a:r>
              <a:rPr lang="en" sz="1500">
                <a:solidFill>
                  <a:schemeClr val="dk2"/>
                </a:solidFill>
              </a:rPr>
              <a:t>(</a:t>
            </a:r>
            <a:r>
              <a:rPr lang="en" sz="1500">
                <a:solidFill>
                  <a:schemeClr val="dk2"/>
                </a:solidFill>
                <a:latin typeface="Open Sans"/>
                <a:ea typeface="Open Sans"/>
                <a:cs typeface="Open Sans"/>
                <a:sym typeface="Open Sans"/>
              </a:rPr>
              <a:t>option 3 and then option 5).  </a:t>
            </a:r>
            <a:endParaRPr sz="1500">
              <a:solidFill>
                <a:schemeClr val="dk2"/>
              </a:solidFill>
              <a:latin typeface="Corbel"/>
              <a:ea typeface="Corbel"/>
              <a:cs typeface="Corbel"/>
              <a:sym typeface="Corbel"/>
            </a:endParaRPr>
          </a:p>
          <a:p>
            <a:pPr indent="0" lvl="0" marL="127000" rtl="0" algn="l">
              <a:lnSpc>
                <a:spcPct val="115000"/>
              </a:lnSpc>
              <a:spcBef>
                <a:spcPts val="0"/>
              </a:spcBef>
              <a:spcAft>
                <a:spcPts val="0"/>
              </a:spcAft>
              <a:buSzPts val="1882"/>
              <a:buNone/>
            </a:pPr>
            <a:r>
              <a:t/>
            </a:r>
            <a:endParaRPr sz="1500"/>
          </a:p>
        </p:txBody>
      </p:sp>
      <p:pic>
        <p:nvPicPr>
          <p:cNvPr id="232" name="Google Shape;232;p36"/>
          <p:cNvPicPr preferRelativeResize="0"/>
          <p:nvPr/>
        </p:nvPicPr>
        <p:blipFill rotWithShape="1">
          <a:blip r:embed="rId4">
            <a:alphaModFix/>
          </a:blip>
          <a:srcRect b="0" l="0" r="0" t="0"/>
          <a:stretch/>
        </p:blipFill>
        <p:spPr>
          <a:xfrm>
            <a:off x="91440" y="762952"/>
            <a:ext cx="5731231" cy="3283268"/>
          </a:xfrm>
          <a:prstGeom prst="rect">
            <a:avLst/>
          </a:prstGeom>
          <a:noFill/>
          <a:ln>
            <a:noFill/>
          </a:ln>
        </p:spPr>
      </p:pic>
      <p:sp>
        <p:nvSpPr>
          <p:cNvPr id="233" name="Google Shape;233;p36"/>
          <p:cNvSpPr/>
          <p:nvPr/>
        </p:nvSpPr>
        <p:spPr>
          <a:xfrm>
            <a:off x="4084320" y="3093720"/>
            <a:ext cx="1463040" cy="853440"/>
          </a:xfrm>
          <a:prstGeom prst="rect">
            <a:avLst/>
          </a:prstGeom>
          <a:noFill/>
          <a:ln cap="flat" cmpd="sng" w="28575">
            <a:solidFill>
              <a:srgbClr val="FFFF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transition spd="slow" p14:dur="1500">
    <p:split orient="ver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4"/>
          <p:cNvSpPr txBox="1"/>
          <p:nvPr>
            <p:ph type="title"/>
          </p:nvPr>
        </p:nvSpPr>
        <p:spPr>
          <a:xfrm>
            <a:off x="514800" y="1196400"/>
            <a:ext cx="8114400" cy="24459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3703"/>
              <a:buNone/>
            </a:pPr>
            <a:r>
              <a:rPr lang="en" sz="5000"/>
              <a:t>Medical notes and hearing guidelines</a:t>
            </a:r>
            <a:endParaRPr sz="5000"/>
          </a:p>
        </p:txBody>
      </p:sp>
    </p:spTree>
  </p:cSld>
  <p:clrMapOvr>
    <a:masterClrMapping/>
  </p:clrMapOvr>
  <p:transition spd="slow" p14:dur="800">
    <p:circl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
          <p:cNvSpPr txBox="1"/>
          <p:nvPr>
            <p:ph type="title"/>
          </p:nvPr>
        </p:nvSpPr>
        <p:spPr>
          <a:xfrm>
            <a:off x="265500" y="1223199"/>
            <a:ext cx="4045200" cy="15519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3800"/>
              <a:buNone/>
            </a:pPr>
            <a:r>
              <a:rPr lang="en"/>
              <a:t>Agenda</a:t>
            </a:r>
            <a:endParaRPr/>
          </a:p>
        </p:txBody>
      </p:sp>
      <p:sp>
        <p:nvSpPr>
          <p:cNvPr id="107" name="Google Shape;107;p2"/>
          <p:cNvSpPr txBox="1"/>
          <p:nvPr>
            <p:ph idx="1" type="subTitle"/>
          </p:nvPr>
        </p:nvSpPr>
        <p:spPr>
          <a:xfrm>
            <a:off x="265500" y="2752525"/>
            <a:ext cx="4045200" cy="13455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1600"/>
              <a:buNone/>
            </a:pPr>
            <a:r>
              <a:rPr b="1" lang="en"/>
              <a:t>Office of Medicaid Operations</a:t>
            </a:r>
            <a:endParaRPr b="1"/>
          </a:p>
        </p:txBody>
      </p:sp>
      <p:sp>
        <p:nvSpPr>
          <p:cNvPr id="108" name="Google Shape;108;p2"/>
          <p:cNvSpPr txBox="1"/>
          <p:nvPr>
            <p:ph idx="2" type="body"/>
          </p:nvPr>
        </p:nvSpPr>
        <p:spPr>
          <a:xfrm>
            <a:off x="4807500" y="724200"/>
            <a:ext cx="4247100" cy="3695100"/>
          </a:xfrm>
          <a:prstGeom prst="rect">
            <a:avLst/>
          </a:prstGeom>
          <a:noFill/>
          <a:ln>
            <a:noFill/>
          </a:ln>
        </p:spPr>
        <p:txBody>
          <a:bodyPr anchorCtr="0" anchor="ctr"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b="1" lang="en"/>
              <a:t>Housekeeping items</a:t>
            </a:r>
            <a:endParaRPr b="1"/>
          </a:p>
          <a:p>
            <a:pPr indent="-342900" lvl="0" marL="457200" rtl="0" algn="l">
              <a:lnSpc>
                <a:spcPct val="115000"/>
              </a:lnSpc>
              <a:spcBef>
                <a:spcPts val="0"/>
              </a:spcBef>
              <a:spcAft>
                <a:spcPts val="0"/>
              </a:spcAft>
              <a:buSzPts val="1800"/>
              <a:buChar char="❖"/>
            </a:pPr>
            <a:r>
              <a:rPr b="1" lang="en"/>
              <a:t>EDI </a:t>
            </a:r>
            <a:endParaRPr/>
          </a:p>
          <a:p>
            <a:pPr indent="-342900" lvl="0" marL="457200" rtl="0" algn="l">
              <a:lnSpc>
                <a:spcPct val="115000"/>
              </a:lnSpc>
              <a:spcBef>
                <a:spcPts val="0"/>
              </a:spcBef>
              <a:spcAft>
                <a:spcPts val="0"/>
              </a:spcAft>
              <a:buSzPts val="1800"/>
              <a:buChar char="❖"/>
            </a:pPr>
            <a:r>
              <a:rPr b="1" lang="en"/>
              <a:t>Medical notes and hearing guidelines</a:t>
            </a:r>
            <a:endParaRPr/>
          </a:p>
          <a:p>
            <a:pPr indent="-342900" lvl="0" marL="457200" rtl="0" algn="l">
              <a:lnSpc>
                <a:spcPct val="115000"/>
              </a:lnSpc>
              <a:spcBef>
                <a:spcPts val="0"/>
              </a:spcBef>
              <a:spcAft>
                <a:spcPts val="0"/>
              </a:spcAft>
              <a:buSzPts val="1800"/>
              <a:buChar char="❖"/>
            </a:pPr>
            <a:r>
              <a:rPr b="1" lang="en"/>
              <a:t>Claims inquiry</a:t>
            </a:r>
            <a:endParaRPr/>
          </a:p>
          <a:p>
            <a:pPr indent="-342900" lvl="0" marL="457200" rtl="0" algn="l">
              <a:lnSpc>
                <a:spcPct val="115000"/>
              </a:lnSpc>
              <a:spcBef>
                <a:spcPts val="0"/>
              </a:spcBef>
              <a:spcAft>
                <a:spcPts val="0"/>
              </a:spcAft>
              <a:buSzPts val="1800"/>
              <a:buChar char="❖"/>
            </a:pPr>
            <a:r>
              <a:rPr b="1" lang="en"/>
              <a:t>Adding Third Party Liability </a:t>
            </a:r>
            <a:br>
              <a:rPr b="1" lang="en"/>
            </a:br>
            <a:r>
              <a:rPr b="1" lang="en"/>
              <a:t>and Coordination of Benefits</a:t>
            </a:r>
            <a:endParaRPr b="1"/>
          </a:p>
          <a:p>
            <a:pPr indent="-342900" lvl="0" marL="457200" rtl="0" algn="l">
              <a:lnSpc>
                <a:spcPct val="115000"/>
              </a:lnSpc>
              <a:spcBef>
                <a:spcPts val="0"/>
              </a:spcBef>
              <a:spcAft>
                <a:spcPts val="0"/>
              </a:spcAft>
              <a:buSzPts val="1800"/>
              <a:buChar char="❖"/>
            </a:pPr>
            <a:r>
              <a:rPr b="1" lang="en"/>
              <a:t>Claim submission options</a:t>
            </a:r>
            <a:endParaRPr/>
          </a:p>
          <a:p>
            <a:pPr indent="-342900" lvl="0" marL="457200" rtl="0" algn="l">
              <a:lnSpc>
                <a:spcPct val="115000"/>
              </a:lnSpc>
              <a:spcBef>
                <a:spcPts val="0"/>
              </a:spcBef>
              <a:spcAft>
                <a:spcPts val="0"/>
              </a:spcAft>
              <a:buSzPts val="1800"/>
              <a:buChar char="❖"/>
            </a:pPr>
            <a:r>
              <a:rPr b="1" lang="en"/>
              <a:t>Publications</a:t>
            </a:r>
            <a:endParaRPr b="1"/>
          </a:p>
        </p:txBody>
      </p:sp>
    </p:spTree>
  </p:cSld>
  <p:clrMapOvr>
    <a:masterClrMapping/>
  </p:clrMapOvr>
  <mc:AlternateContent>
    <mc:Choice Requires="p14">
      <p:transition spd="slow" p14:dur="3400">
        <p14:reveal dir="l"/>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g254c0914ea9_0_5"/>
          <p:cNvSpPr txBox="1"/>
          <p:nvPr>
            <p:ph type="title"/>
          </p:nvPr>
        </p:nvSpPr>
        <p:spPr>
          <a:xfrm>
            <a:off x="240100" y="111500"/>
            <a:ext cx="8592300" cy="582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333"/>
              <a:buNone/>
            </a:pPr>
            <a:r>
              <a:rPr lang="en" sz="2500">
                <a:latin typeface="Open Sans"/>
                <a:ea typeface="Open Sans"/>
                <a:cs typeface="Open Sans"/>
                <a:sym typeface="Open Sans"/>
              </a:rPr>
              <a:t>Documentation submissions</a:t>
            </a:r>
            <a:endParaRPr sz="2500">
              <a:latin typeface="Open Sans"/>
              <a:ea typeface="Open Sans"/>
              <a:cs typeface="Open Sans"/>
              <a:sym typeface="Open Sans"/>
            </a:endParaRPr>
          </a:p>
        </p:txBody>
      </p:sp>
      <p:sp>
        <p:nvSpPr>
          <p:cNvPr id="244" name="Google Shape;244;g254c0914ea9_0_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914400" rtl="0" algn="l">
              <a:lnSpc>
                <a:spcPct val="80000"/>
              </a:lnSpc>
              <a:spcBef>
                <a:spcPts val="0"/>
              </a:spcBef>
              <a:spcAft>
                <a:spcPts val="0"/>
              </a:spcAft>
              <a:buSzPts val="1600"/>
              <a:buNone/>
            </a:pPr>
            <a:r>
              <a:t/>
            </a:r>
            <a:endParaRPr>
              <a:solidFill>
                <a:srgbClr val="595959"/>
              </a:solidFill>
            </a:endParaRPr>
          </a:p>
          <a:p>
            <a:pPr indent="0" lvl="0" marL="0" rtl="0" algn="l">
              <a:lnSpc>
                <a:spcPct val="80000"/>
              </a:lnSpc>
              <a:spcBef>
                <a:spcPts val="1100"/>
              </a:spcBef>
              <a:spcAft>
                <a:spcPts val="0"/>
              </a:spcAft>
              <a:buSzPts val="1600"/>
              <a:buNone/>
            </a:pPr>
            <a:r>
              <a:t/>
            </a:r>
            <a:endParaRPr>
              <a:solidFill>
                <a:schemeClr val="dk2"/>
              </a:solidFill>
            </a:endParaRPr>
          </a:p>
        </p:txBody>
      </p:sp>
      <p:sp>
        <p:nvSpPr>
          <p:cNvPr id="245" name="Google Shape;245;g254c0914ea9_0_5"/>
          <p:cNvSpPr txBox="1"/>
          <p:nvPr/>
        </p:nvSpPr>
        <p:spPr>
          <a:xfrm>
            <a:off x="240000" y="694400"/>
            <a:ext cx="8592300" cy="3745500"/>
          </a:xfrm>
          <a:prstGeom prst="rect">
            <a:avLst/>
          </a:prstGeom>
          <a:noFill/>
          <a:ln>
            <a:noFill/>
          </a:ln>
        </p:spPr>
        <p:txBody>
          <a:bodyPr anchorCtr="0" anchor="t" bIns="45700" lIns="91425" spcFirstLastPara="1" rIns="91425" wrap="square" tIns="45700">
            <a:spAutoFit/>
          </a:bodyPr>
          <a:lstStyle/>
          <a:p>
            <a:pPr indent="-330200" lvl="0" marL="457200" marR="0" rtl="0" algn="l">
              <a:lnSpc>
                <a:spcPct val="100000"/>
              </a:lnSpc>
              <a:spcBef>
                <a:spcPts val="0"/>
              </a:spcBef>
              <a:spcAft>
                <a:spcPts val="0"/>
              </a:spcAft>
              <a:buClr>
                <a:srgbClr val="000000"/>
              </a:buClr>
              <a:buSzPts val="1600"/>
              <a:buChar char="●"/>
            </a:pPr>
            <a:r>
              <a:rPr b="0" i="0" lang="en" sz="1600" u="none" cap="none" strike="noStrike">
                <a:solidFill>
                  <a:srgbClr val="000000"/>
                </a:solidFill>
                <a:latin typeface="Open Sans"/>
                <a:ea typeface="Open Sans"/>
                <a:cs typeface="Open Sans"/>
                <a:sym typeface="Open Sans"/>
              </a:rPr>
              <a:t>Documentation required for </a:t>
            </a:r>
            <a:r>
              <a:rPr i="0" lang="en" sz="1600" u="none" cap="none" strike="noStrike">
                <a:solidFill>
                  <a:srgbClr val="000000"/>
                </a:solidFill>
                <a:latin typeface="Open Sans SemiBold"/>
                <a:ea typeface="Open Sans SemiBold"/>
                <a:cs typeface="Open Sans SemiBold"/>
                <a:sym typeface="Open Sans SemiBold"/>
              </a:rPr>
              <a:t>consent forms</a:t>
            </a:r>
            <a:r>
              <a:rPr b="0" i="0" lang="en" sz="1600" u="none" cap="none" strike="noStrike">
                <a:solidFill>
                  <a:srgbClr val="000000"/>
                </a:solidFill>
                <a:latin typeface="Open Sans"/>
                <a:ea typeface="Open Sans"/>
                <a:cs typeface="Open Sans"/>
                <a:sym typeface="Open Sans"/>
              </a:rPr>
              <a:t> and </a:t>
            </a:r>
            <a:r>
              <a:rPr i="0" lang="en" sz="1600" u="none" cap="none" strike="noStrike">
                <a:solidFill>
                  <a:srgbClr val="000000"/>
                </a:solidFill>
                <a:latin typeface="Open Sans SemiBold"/>
                <a:ea typeface="Open Sans SemiBold"/>
                <a:cs typeface="Open Sans SemiBold"/>
                <a:sym typeface="Open Sans SemiBold"/>
              </a:rPr>
              <a:t>wheelchair evaluations</a:t>
            </a:r>
            <a:r>
              <a:rPr b="0" i="0" lang="en" sz="1600" u="none" cap="none" strike="noStrike">
                <a:solidFill>
                  <a:srgbClr val="000000"/>
                </a:solidFill>
                <a:latin typeface="Open Sans"/>
                <a:ea typeface="Open Sans"/>
                <a:cs typeface="Open Sans"/>
                <a:sym typeface="Open Sans"/>
              </a:rPr>
              <a:t>, </a:t>
            </a:r>
            <a:r>
              <a:rPr i="0" lang="en" sz="1600" u="none" cap="none" strike="noStrike">
                <a:solidFill>
                  <a:srgbClr val="000000"/>
                </a:solidFill>
                <a:latin typeface="Open Sans SemiBold"/>
                <a:ea typeface="Open Sans SemiBold"/>
                <a:cs typeface="Open Sans SemiBold"/>
                <a:sym typeface="Open Sans SemiBold"/>
              </a:rPr>
              <a:t>manual review</a:t>
            </a:r>
            <a:r>
              <a:rPr b="0" i="0" lang="en" sz="1600" u="none" cap="none" strike="noStrike">
                <a:solidFill>
                  <a:srgbClr val="000000"/>
                </a:solidFill>
                <a:latin typeface="Open Sans"/>
                <a:ea typeface="Open Sans"/>
                <a:cs typeface="Open Sans"/>
                <a:sym typeface="Open Sans"/>
              </a:rPr>
              <a:t>, </a:t>
            </a:r>
            <a:r>
              <a:rPr i="0" lang="en" sz="1600" u="none" cap="none" strike="noStrike">
                <a:solidFill>
                  <a:srgbClr val="000000"/>
                </a:solidFill>
                <a:latin typeface="Open Sans SemiBold"/>
                <a:ea typeface="Open Sans SemiBold"/>
                <a:cs typeface="Open Sans SemiBold"/>
                <a:sym typeface="Open Sans SemiBold"/>
              </a:rPr>
              <a:t>Emergency Only Program</a:t>
            </a:r>
            <a:r>
              <a:rPr b="0" i="0" lang="en" sz="1600" u="none" cap="none" strike="noStrike">
                <a:solidFill>
                  <a:srgbClr val="000000"/>
                </a:solidFill>
                <a:latin typeface="Open Sans"/>
                <a:ea typeface="Open Sans"/>
                <a:cs typeface="Open Sans"/>
                <a:sym typeface="Open Sans"/>
              </a:rPr>
              <a:t>, </a:t>
            </a:r>
            <a:r>
              <a:rPr i="0" lang="en" sz="1600" u="none" cap="none" strike="noStrike">
                <a:solidFill>
                  <a:srgbClr val="000000"/>
                </a:solidFill>
                <a:latin typeface="Open Sans SemiBold"/>
                <a:ea typeface="Open Sans SemiBold"/>
                <a:cs typeface="Open Sans SemiBold"/>
                <a:sym typeface="Open Sans SemiBold"/>
              </a:rPr>
              <a:t>provider preventable conditions,</a:t>
            </a:r>
            <a:r>
              <a:rPr b="0" i="0" lang="en" sz="1600" u="none" cap="none" strike="noStrike">
                <a:solidFill>
                  <a:srgbClr val="000000"/>
                </a:solidFill>
                <a:latin typeface="Open Sans"/>
                <a:ea typeface="Open Sans"/>
                <a:cs typeface="Open Sans"/>
                <a:sym typeface="Open Sans"/>
              </a:rPr>
              <a:t> and </a:t>
            </a:r>
            <a:r>
              <a:rPr i="0" lang="en" sz="1600" u="none" cap="none" strike="noStrike">
                <a:solidFill>
                  <a:srgbClr val="000000"/>
                </a:solidFill>
                <a:latin typeface="Open Sans SemiBold"/>
                <a:ea typeface="Open Sans SemiBold"/>
                <a:cs typeface="Open Sans SemiBold"/>
                <a:sym typeface="Open Sans SemiBold"/>
              </a:rPr>
              <a:t>timely filing</a:t>
            </a:r>
            <a:r>
              <a:rPr b="0" i="0" lang="en" sz="1600" u="none" cap="none" strike="noStrike">
                <a:solidFill>
                  <a:srgbClr val="000000"/>
                </a:solidFill>
                <a:latin typeface="Open Sans"/>
                <a:ea typeface="Open Sans"/>
                <a:cs typeface="Open Sans"/>
                <a:sym typeface="Open Sans"/>
              </a:rPr>
              <a:t> must be uploaded to the </a:t>
            </a:r>
            <a:r>
              <a:rPr b="1" i="0" lang="en" sz="1600" u="none" cap="none" strike="noStrike">
                <a:solidFill>
                  <a:srgbClr val="000000"/>
                </a:solidFill>
                <a:latin typeface="Open Sans"/>
                <a:ea typeface="Open Sans"/>
                <a:cs typeface="Open Sans"/>
                <a:sym typeface="Open Sans"/>
              </a:rPr>
              <a:t>Document Management Portal</a:t>
            </a:r>
            <a:r>
              <a:rPr b="0" i="0" lang="en" sz="1600" u="none" cap="none" strike="noStrike">
                <a:solidFill>
                  <a:srgbClr val="000000"/>
                </a:solidFill>
                <a:latin typeface="Open Sans"/>
                <a:ea typeface="Open Sans"/>
                <a:cs typeface="Open Sans"/>
                <a:sym typeface="Open Sans"/>
              </a:rPr>
              <a:t>. </a:t>
            </a:r>
            <a:endParaRPr sz="1600">
              <a:latin typeface="Open Sans"/>
              <a:ea typeface="Open Sans"/>
              <a:cs typeface="Open Sans"/>
              <a:sym typeface="Open Sans"/>
            </a:endParaRPr>
          </a:p>
          <a:p>
            <a:pPr indent="-330200" lvl="1" marL="914400" marR="0" rtl="0" algn="l">
              <a:lnSpc>
                <a:spcPct val="100000"/>
              </a:lnSpc>
              <a:spcBef>
                <a:spcPts val="1000"/>
              </a:spcBef>
              <a:spcAft>
                <a:spcPts val="0"/>
              </a:spcAft>
              <a:buClr>
                <a:srgbClr val="000000"/>
              </a:buClr>
              <a:buSzPts val="1600"/>
              <a:buChar char="○"/>
            </a:pPr>
            <a:r>
              <a:rPr b="0" i="0" lang="en" sz="1600" u="none" cap="none" strike="noStrike">
                <a:solidFill>
                  <a:srgbClr val="000000"/>
                </a:solidFill>
                <a:latin typeface="Open Sans"/>
                <a:ea typeface="Open Sans"/>
                <a:cs typeface="Open Sans"/>
                <a:sym typeface="Open Sans"/>
              </a:rPr>
              <a:t>If it is sent via mail, it will not be reviewed and will be discarded. </a:t>
            </a:r>
            <a:endParaRPr b="0" i="0" sz="1600" u="none" cap="none" strike="noStrike">
              <a:solidFill>
                <a:srgbClr val="000000"/>
              </a:solidFill>
              <a:latin typeface="Open Sans"/>
              <a:ea typeface="Open Sans"/>
              <a:cs typeface="Open Sans"/>
              <a:sym typeface="Open Sans"/>
            </a:endParaRPr>
          </a:p>
          <a:p>
            <a:pPr indent="-330200" lvl="1" marL="914400" marR="0" rtl="0" algn="l">
              <a:lnSpc>
                <a:spcPct val="100000"/>
              </a:lnSpc>
              <a:spcBef>
                <a:spcPts val="1000"/>
              </a:spcBef>
              <a:spcAft>
                <a:spcPts val="0"/>
              </a:spcAft>
              <a:buClr>
                <a:srgbClr val="000000"/>
              </a:buClr>
              <a:buSzPts val="1600"/>
              <a:buChar char="○"/>
            </a:pPr>
            <a:r>
              <a:rPr b="0" i="0" lang="en" sz="1600" u="none" cap="none" strike="noStrike">
                <a:solidFill>
                  <a:srgbClr val="000000"/>
                </a:solidFill>
                <a:latin typeface="Open Sans"/>
                <a:ea typeface="Open Sans"/>
                <a:cs typeface="Open Sans"/>
                <a:sym typeface="Open Sans"/>
              </a:rPr>
              <a:t>Documentation will only be accepted via fax in emergencies. Medicaid staff are not able to move documentation from one queue to another nor from one TCN to another. </a:t>
            </a:r>
            <a:endParaRPr b="0" i="0" sz="1600" u="none" cap="none" strike="noStrike">
              <a:solidFill>
                <a:srgbClr val="000000"/>
              </a:solidFill>
              <a:latin typeface="Arial"/>
              <a:ea typeface="Arial"/>
              <a:cs typeface="Arial"/>
              <a:sym typeface="Arial"/>
            </a:endParaRPr>
          </a:p>
          <a:p>
            <a:pPr indent="-330200" lvl="0" marL="457200" marR="0" rtl="0" algn="l">
              <a:lnSpc>
                <a:spcPct val="100000"/>
              </a:lnSpc>
              <a:spcBef>
                <a:spcPts val="1000"/>
              </a:spcBef>
              <a:spcAft>
                <a:spcPts val="0"/>
              </a:spcAft>
              <a:buClr>
                <a:srgbClr val="000000"/>
              </a:buClr>
              <a:buSzPts val="1600"/>
              <a:buFont typeface="Open Sans"/>
              <a:buChar char="●"/>
            </a:pPr>
            <a:r>
              <a:rPr b="0" i="0" lang="en" sz="1600" u="none" cap="none" strike="noStrike">
                <a:solidFill>
                  <a:srgbClr val="000000"/>
                </a:solidFill>
                <a:latin typeface="Open Sans"/>
                <a:ea typeface="Open Sans"/>
                <a:cs typeface="Open Sans"/>
                <a:sym typeface="Open Sans"/>
              </a:rPr>
              <a:t>Please refer to the Document Management Portal Quick Reference Guide for Providers for instructions on how to upload documents at: </a:t>
            </a:r>
            <a:r>
              <a:rPr b="0" i="0" lang="en" sz="1600" u="sng" cap="none" strike="noStrike">
                <a:solidFill>
                  <a:srgbClr val="23A595"/>
                </a:solidFill>
                <a:latin typeface="Open Sans"/>
                <a:ea typeface="Open Sans"/>
                <a:cs typeface="Open Sans"/>
                <a:sym typeface="Open Sans"/>
                <a:hlinkClick r:id="rId3">
                  <a:extLst>
                    <a:ext uri="{A12FA001-AC4F-418D-AE19-62706E023703}">
                      <ahyp:hlinkClr val="tx"/>
                    </a:ext>
                  </a:extLst>
                </a:hlinkClick>
              </a:rPr>
              <a:t>https://medicaid.utah.gov/wp-content/uploads/2023/04/DMPquickReferenceGuideProviders.pdf</a:t>
            </a:r>
            <a:endParaRPr b="0" i="0" sz="1600" u="none" cap="none" strike="noStrike">
              <a:solidFill>
                <a:srgbClr val="23A595"/>
              </a:solidFill>
              <a:latin typeface="Arial"/>
              <a:ea typeface="Arial"/>
              <a:cs typeface="Arial"/>
              <a:sym typeface="Arial"/>
            </a:endParaRPr>
          </a:p>
          <a:p>
            <a:pPr indent="0" lvl="0" marL="0" marR="0" rtl="0" algn="l">
              <a:lnSpc>
                <a:spcPct val="100000"/>
              </a:lnSpc>
              <a:spcBef>
                <a:spcPts val="1000"/>
              </a:spcBef>
              <a:spcAft>
                <a:spcPts val="0"/>
              </a:spcAft>
              <a:buNone/>
            </a:pPr>
            <a:br>
              <a:rPr b="0" i="0" lang="en"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Tree>
  </p:cSld>
  <p:clrMapOvr>
    <a:masterClrMapping/>
  </p:clrMapOvr>
  <p:transition spd="slow" p14:dur="800">
    <p:circle/>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7"/>
          <p:cNvSpPr txBox="1"/>
          <p:nvPr>
            <p:ph type="title"/>
          </p:nvPr>
        </p:nvSpPr>
        <p:spPr>
          <a:xfrm>
            <a:off x="227425" y="124150"/>
            <a:ext cx="8604900" cy="5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333"/>
              <a:buNone/>
            </a:pPr>
            <a:r>
              <a:rPr lang="en" sz="2500">
                <a:latin typeface="Open Sans"/>
                <a:ea typeface="Open Sans"/>
                <a:cs typeface="Open Sans"/>
                <a:sym typeface="Open Sans"/>
              </a:rPr>
              <a:t>Documentation submission limits</a:t>
            </a:r>
            <a:endParaRPr sz="2500">
              <a:latin typeface="Open Sans"/>
              <a:ea typeface="Open Sans"/>
              <a:cs typeface="Open Sans"/>
              <a:sym typeface="Open Sans"/>
            </a:endParaRPr>
          </a:p>
        </p:txBody>
      </p:sp>
      <p:sp>
        <p:nvSpPr>
          <p:cNvPr id="251" name="Google Shape;251;p37"/>
          <p:cNvSpPr txBox="1"/>
          <p:nvPr>
            <p:ph idx="1" type="body"/>
          </p:nvPr>
        </p:nvSpPr>
        <p:spPr>
          <a:xfrm>
            <a:off x="227425" y="681550"/>
            <a:ext cx="8604900" cy="3887400"/>
          </a:xfrm>
          <a:prstGeom prst="rect">
            <a:avLst/>
          </a:prstGeom>
          <a:noFill/>
          <a:ln>
            <a:noFill/>
          </a:ln>
        </p:spPr>
        <p:txBody>
          <a:bodyPr anchorCtr="0" anchor="t" bIns="91425" lIns="91425" spcFirstLastPara="1" rIns="91425" wrap="square" tIns="91425">
            <a:noAutofit/>
          </a:bodyPr>
          <a:lstStyle/>
          <a:p>
            <a:pPr indent="0" lvl="0" marL="127000" rtl="0" algn="l">
              <a:lnSpc>
                <a:spcPct val="100000"/>
              </a:lnSpc>
              <a:spcBef>
                <a:spcPts val="0"/>
              </a:spcBef>
              <a:spcAft>
                <a:spcPts val="0"/>
              </a:spcAft>
              <a:buSzPts val="1600"/>
              <a:buNone/>
            </a:pPr>
            <a:r>
              <a:rPr lang="en"/>
              <a:t>Direct uploads:</a:t>
            </a:r>
            <a:endParaRPr/>
          </a:p>
          <a:p>
            <a:pPr indent="-330200" lvl="0" marL="457200" rtl="0" algn="l">
              <a:lnSpc>
                <a:spcPct val="100000"/>
              </a:lnSpc>
              <a:spcBef>
                <a:spcPts val="1000"/>
              </a:spcBef>
              <a:spcAft>
                <a:spcPts val="0"/>
              </a:spcAft>
              <a:buSzPts val="1600"/>
              <a:buChar char="●"/>
            </a:pPr>
            <a:r>
              <a:rPr b="0" i="0" lang="en" sz="1600" u="none" strike="noStrike">
                <a:solidFill>
                  <a:srgbClr val="222222"/>
                </a:solidFill>
                <a:highlight>
                  <a:srgbClr val="FFFFFF"/>
                </a:highlight>
                <a:latin typeface="Open Sans"/>
                <a:ea typeface="Open Sans"/>
                <a:cs typeface="Open Sans"/>
                <a:sym typeface="Open Sans"/>
              </a:rPr>
              <a:t>When submitting documentation for </a:t>
            </a:r>
            <a:r>
              <a:rPr i="0" lang="en" sz="1600" u="none" strike="noStrike">
                <a:solidFill>
                  <a:srgbClr val="222222"/>
                </a:solidFill>
                <a:highlight>
                  <a:srgbClr val="FFFFFF"/>
                </a:highlight>
                <a:latin typeface="Open Sans SemiBold"/>
                <a:ea typeface="Open Sans SemiBold"/>
                <a:cs typeface="Open Sans SemiBold"/>
                <a:sym typeface="Open Sans SemiBold"/>
              </a:rPr>
              <a:t>Manual Review, Emergency Services Program for Non-Citizens, Sterilization Consent Forms, Timely Filing, Provider Preventable Conditions</a:t>
            </a:r>
            <a:r>
              <a:rPr b="0" i="0" lang="en" sz="1600" u="none" strike="noStrike">
                <a:solidFill>
                  <a:srgbClr val="222222"/>
                </a:solidFill>
                <a:highlight>
                  <a:srgbClr val="FFFFFF"/>
                </a:highlight>
                <a:latin typeface="Open Sans"/>
                <a:ea typeface="Open Sans"/>
                <a:cs typeface="Open Sans"/>
                <a:sym typeface="Open Sans"/>
              </a:rPr>
              <a:t>, etc:</a:t>
            </a:r>
            <a:endParaRPr b="0"/>
          </a:p>
          <a:p>
            <a:pPr indent="-323087" lvl="1" marL="914400" rtl="0" algn="l">
              <a:lnSpc>
                <a:spcPct val="100000"/>
              </a:lnSpc>
              <a:spcBef>
                <a:spcPts val="1000"/>
              </a:spcBef>
              <a:spcAft>
                <a:spcPts val="0"/>
              </a:spcAft>
              <a:buSzPts val="1488"/>
              <a:buChar char="○"/>
            </a:pPr>
            <a:r>
              <a:rPr b="0" i="0" lang="en" sz="1600" u="none" strike="noStrike">
                <a:solidFill>
                  <a:srgbClr val="222222"/>
                </a:solidFill>
                <a:highlight>
                  <a:srgbClr val="FFFFFF"/>
                </a:highlight>
                <a:latin typeface="Open Sans"/>
                <a:ea typeface="Open Sans"/>
                <a:cs typeface="Open Sans"/>
                <a:sym typeface="Open Sans"/>
              </a:rPr>
              <a:t>Submit ONLY the minimum necessary documentation for review of the requested claim/episode of care.</a:t>
            </a:r>
            <a:endParaRPr/>
          </a:p>
          <a:p>
            <a:pPr indent="-330200" lvl="1" marL="914400" rtl="0" algn="l">
              <a:lnSpc>
                <a:spcPct val="100000"/>
              </a:lnSpc>
              <a:spcBef>
                <a:spcPts val="1000"/>
              </a:spcBef>
              <a:spcAft>
                <a:spcPts val="0"/>
              </a:spcAft>
              <a:buSzPts val="1600"/>
              <a:buChar char="○"/>
            </a:pPr>
            <a:r>
              <a:rPr lang="en"/>
              <a:t>Please note that primary EOB’s are no longer accepted or necessary to submit. </a:t>
            </a:r>
            <a:endParaRPr/>
          </a:p>
          <a:p>
            <a:pPr indent="-330200" lvl="1" marL="914400" rtl="0" algn="l">
              <a:lnSpc>
                <a:spcPct val="100000"/>
              </a:lnSpc>
              <a:spcBef>
                <a:spcPts val="1000"/>
              </a:spcBef>
              <a:spcAft>
                <a:spcPts val="1000"/>
              </a:spcAft>
              <a:buSzPts val="1600"/>
              <a:buChar char="○"/>
            </a:pPr>
            <a:r>
              <a:rPr lang="en"/>
              <a:t>Ensure that the TPL is reported correctly on your claim submission. </a:t>
            </a:r>
            <a:endParaRPr/>
          </a:p>
        </p:txBody>
      </p:sp>
    </p:spTree>
  </p:cSld>
  <p:clrMapOvr>
    <a:masterClrMapping/>
  </p:clrMapOvr>
  <p:transition spd="slow" p14:dur="800">
    <p:circle/>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8"/>
          <p:cNvSpPr txBox="1"/>
          <p:nvPr>
            <p:ph type="title"/>
          </p:nvPr>
        </p:nvSpPr>
        <p:spPr>
          <a:xfrm>
            <a:off x="227425" y="111500"/>
            <a:ext cx="8604900" cy="582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sz="2500">
                <a:latin typeface="Open Sans"/>
                <a:ea typeface="Open Sans"/>
                <a:cs typeface="Open Sans"/>
                <a:sym typeface="Open Sans"/>
              </a:rPr>
              <a:t>Manual review correspondence</a:t>
            </a:r>
            <a:endParaRPr sz="2500">
              <a:latin typeface="Open Sans"/>
              <a:ea typeface="Open Sans"/>
              <a:cs typeface="Open Sans"/>
              <a:sym typeface="Open Sans"/>
            </a:endParaRPr>
          </a:p>
        </p:txBody>
      </p:sp>
      <p:sp>
        <p:nvSpPr>
          <p:cNvPr id="257" name="Google Shape;257;p38"/>
          <p:cNvSpPr txBox="1"/>
          <p:nvPr>
            <p:ph idx="1" type="body"/>
          </p:nvPr>
        </p:nvSpPr>
        <p:spPr>
          <a:xfrm>
            <a:off x="227400" y="694100"/>
            <a:ext cx="8604900" cy="4028400"/>
          </a:xfrm>
          <a:prstGeom prst="rect">
            <a:avLst/>
          </a:prstGeom>
          <a:noFill/>
          <a:ln>
            <a:noFill/>
          </a:ln>
        </p:spPr>
        <p:txBody>
          <a:bodyPr anchorCtr="0" anchor="t" bIns="91425" lIns="91425" spcFirstLastPara="1" rIns="91425" wrap="square" tIns="91425">
            <a:noAutofit/>
          </a:bodyPr>
          <a:lstStyle/>
          <a:p>
            <a:pPr indent="-319387" lvl="0" marL="457200" rtl="0" algn="l">
              <a:lnSpc>
                <a:spcPct val="115000"/>
              </a:lnSpc>
              <a:spcBef>
                <a:spcPts val="0"/>
              </a:spcBef>
              <a:spcAft>
                <a:spcPts val="0"/>
              </a:spcAft>
              <a:buSzPts val="1430"/>
              <a:buChar char="●"/>
            </a:pPr>
            <a:r>
              <a:rPr lang="en" sz="1300"/>
              <a:t>Beginning July 2024, providers can view letters of decision regarding members claims that have been reviewed by either Manual Review or the Emergency Only Program for non-citizens. A notification will be sent to you when a new letter is available to view. Only providers with the following profiles will be able to view the letters and receive notification: Claims Submitter – Provider, Claims Inquiry – Provider, Claims Processor – Provider, or EXT Provider Account Administrator. </a:t>
            </a:r>
            <a:endParaRPr sz="1300"/>
          </a:p>
          <a:p>
            <a:pPr indent="-319387" lvl="0" marL="457200" rtl="0" algn="l">
              <a:lnSpc>
                <a:spcPct val="115000"/>
              </a:lnSpc>
              <a:spcBef>
                <a:spcPts val="0"/>
              </a:spcBef>
              <a:spcAft>
                <a:spcPts val="0"/>
              </a:spcAft>
              <a:buSzPts val="1430"/>
              <a:buChar char="●"/>
            </a:pPr>
            <a:r>
              <a:rPr lang="en" sz="1300"/>
              <a:t>To view the letters, follow these steps: </a:t>
            </a:r>
            <a:endParaRPr sz="1300"/>
          </a:p>
          <a:p>
            <a:pPr indent="-319387" lvl="1" marL="914400" rtl="0" algn="l">
              <a:lnSpc>
                <a:spcPct val="115000"/>
              </a:lnSpc>
              <a:spcBef>
                <a:spcPts val="0"/>
              </a:spcBef>
              <a:spcAft>
                <a:spcPts val="0"/>
              </a:spcAft>
              <a:buSzPts val="1430"/>
              <a:buChar char="○"/>
            </a:pPr>
            <a:r>
              <a:rPr lang="en" sz="1300"/>
              <a:t>My Inbox</a:t>
            </a:r>
            <a:endParaRPr sz="1300"/>
          </a:p>
          <a:p>
            <a:pPr indent="-319387" lvl="2" marL="1371600" rtl="0" algn="l">
              <a:lnSpc>
                <a:spcPct val="115000"/>
              </a:lnSpc>
              <a:spcBef>
                <a:spcPts val="0"/>
              </a:spcBef>
              <a:spcAft>
                <a:spcPts val="0"/>
              </a:spcAft>
              <a:buSzPts val="1430"/>
              <a:buChar char="■"/>
            </a:pPr>
            <a:r>
              <a:rPr lang="en" sz="1300"/>
              <a:t>Archived Documents</a:t>
            </a:r>
            <a:endParaRPr sz="1300"/>
          </a:p>
          <a:p>
            <a:pPr indent="-319387" lvl="3" marL="1828800" rtl="0" algn="l">
              <a:lnSpc>
                <a:spcPct val="115000"/>
              </a:lnSpc>
              <a:spcBef>
                <a:spcPts val="0"/>
              </a:spcBef>
              <a:spcAft>
                <a:spcPts val="0"/>
              </a:spcAft>
              <a:buSzPts val="1430"/>
              <a:buChar char="●"/>
            </a:pPr>
            <a:r>
              <a:rPr lang="en" sz="1300"/>
              <a:t>PEGA Correspondence Out</a:t>
            </a:r>
            <a:endParaRPr sz="1300"/>
          </a:p>
          <a:p>
            <a:pPr indent="-319387" lvl="4" marL="2286000" rtl="0" algn="l">
              <a:lnSpc>
                <a:spcPct val="115000"/>
              </a:lnSpc>
              <a:spcBef>
                <a:spcPts val="0"/>
              </a:spcBef>
              <a:spcAft>
                <a:spcPts val="0"/>
              </a:spcAft>
              <a:buSzPts val="1430"/>
              <a:buChar char="○"/>
            </a:pPr>
            <a:r>
              <a:rPr lang="en" sz="1300"/>
              <a:t>Filter By: </a:t>
            </a:r>
            <a:endParaRPr sz="1300"/>
          </a:p>
          <a:p>
            <a:pPr indent="-319387" lvl="5" marL="2743200" rtl="0" algn="l">
              <a:lnSpc>
                <a:spcPct val="115000"/>
              </a:lnSpc>
              <a:spcBef>
                <a:spcPts val="0"/>
              </a:spcBef>
              <a:spcAft>
                <a:spcPts val="0"/>
              </a:spcAft>
              <a:buSzPts val="1430"/>
              <a:buChar char="■"/>
            </a:pPr>
            <a:r>
              <a:rPr lang="en" sz="1300"/>
              <a:t>Medicaid Member ID Number</a:t>
            </a:r>
            <a:endParaRPr sz="1300"/>
          </a:p>
          <a:p>
            <a:pPr indent="-319387" lvl="5" marL="2743200" rtl="0" algn="l">
              <a:lnSpc>
                <a:spcPct val="115000"/>
              </a:lnSpc>
              <a:spcBef>
                <a:spcPts val="0"/>
              </a:spcBef>
              <a:spcAft>
                <a:spcPts val="0"/>
              </a:spcAft>
              <a:buSzPts val="1430"/>
              <a:buChar char="■"/>
            </a:pPr>
            <a:r>
              <a:rPr lang="en" sz="1300"/>
              <a:t>Case Number</a:t>
            </a:r>
            <a:endParaRPr sz="1300"/>
          </a:p>
          <a:p>
            <a:pPr indent="-319387" lvl="5" marL="2743200" rtl="0" algn="l">
              <a:lnSpc>
                <a:spcPct val="115000"/>
              </a:lnSpc>
              <a:spcBef>
                <a:spcPts val="0"/>
              </a:spcBef>
              <a:spcAft>
                <a:spcPts val="0"/>
              </a:spcAft>
              <a:buSzPts val="1430"/>
              <a:buChar char="■"/>
            </a:pPr>
            <a:r>
              <a:rPr lang="en" sz="1300"/>
              <a:t>Received Date</a:t>
            </a:r>
            <a:endParaRPr sz="1300"/>
          </a:p>
          <a:p>
            <a:pPr indent="-319387" lvl="5" marL="2743200" rtl="0" algn="l">
              <a:lnSpc>
                <a:spcPct val="115000"/>
              </a:lnSpc>
              <a:spcBef>
                <a:spcPts val="0"/>
              </a:spcBef>
              <a:spcAft>
                <a:spcPts val="0"/>
              </a:spcAft>
              <a:buSzPts val="1430"/>
              <a:buChar char="■"/>
            </a:pPr>
            <a:r>
              <a:rPr lang="en" sz="1300"/>
              <a:t>Document Title</a:t>
            </a:r>
            <a:endParaRPr sz="1300"/>
          </a:p>
          <a:p>
            <a:pPr indent="-319387" lvl="5" marL="2743200" rtl="0" algn="l">
              <a:lnSpc>
                <a:spcPct val="115000"/>
              </a:lnSpc>
              <a:spcBef>
                <a:spcPts val="0"/>
              </a:spcBef>
              <a:spcAft>
                <a:spcPts val="0"/>
              </a:spcAft>
              <a:buSzPts val="1430"/>
              <a:buChar char="■"/>
            </a:pPr>
            <a:r>
              <a:rPr lang="en" sz="1300"/>
              <a:t>NPI</a:t>
            </a:r>
            <a:endParaRPr sz="1300"/>
          </a:p>
          <a:p>
            <a:pPr indent="-319387" lvl="5" marL="2743200" rtl="0" algn="l">
              <a:lnSpc>
                <a:spcPct val="115000"/>
              </a:lnSpc>
              <a:spcBef>
                <a:spcPts val="0"/>
              </a:spcBef>
              <a:spcAft>
                <a:spcPts val="0"/>
              </a:spcAft>
              <a:buSzPts val="1430"/>
              <a:buChar char="■"/>
            </a:pPr>
            <a:r>
              <a:rPr lang="en" sz="1300"/>
              <a:t>Date of Service</a:t>
            </a:r>
            <a:endParaRPr/>
          </a:p>
          <a:p>
            <a:pPr indent="0" lvl="4" marL="1955800" rtl="0" algn="l">
              <a:lnSpc>
                <a:spcPct val="115000"/>
              </a:lnSpc>
              <a:spcBef>
                <a:spcPts val="0"/>
              </a:spcBef>
              <a:spcAft>
                <a:spcPts val="0"/>
              </a:spcAft>
              <a:buSzPts val="1730"/>
              <a:buNone/>
            </a:pPr>
            <a:r>
              <a:t/>
            </a:r>
            <a:endParaRPr/>
          </a:p>
        </p:txBody>
      </p:sp>
      <p:sp>
        <p:nvSpPr>
          <p:cNvPr id="258" name="Google Shape;258;p38"/>
          <p:cNvSpPr txBox="1"/>
          <p:nvPr/>
        </p:nvSpPr>
        <p:spPr>
          <a:xfrm>
            <a:off x="5596695" y="3213343"/>
            <a:ext cx="3032700" cy="1477200"/>
          </a:xfrm>
          <a:prstGeom prst="rect">
            <a:avLst/>
          </a:prstGeom>
          <a:noFill/>
          <a:ln>
            <a:noFill/>
          </a:ln>
        </p:spPr>
        <p:txBody>
          <a:bodyPr anchorCtr="0" anchor="t" bIns="45700" lIns="91425" spcFirstLastPara="1" rIns="91425" wrap="square" tIns="45700">
            <a:noAutofit/>
          </a:bodyPr>
          <a:lstStyle/>
          <a:p>
            <a:pPr indent="-311150" lvl="0" marL="457200" marR="0" rtl="0" algn="l">
              <a:lnSpc>
                <a:spcPct val="125000"/>
              </a:lnSpc>
              <a:spcBef>
                <a:spcPts val="0"/>
              </a:spcBef>
              <a:spcAft>
                <a:spcPts val="0"/>
              </a:spcAft>
              <a:buClr>
                <a:srgbClr val="000000"/>
              </a:buClr>
              <a:buSzPts val="1300"/>
              <a:buFont typeface="Open Sans"/>
              <a:buChar char="■"/>
            </a:pPr>
            <a:r>
              <a:rPr b="0" i="0" lang="en" sz="1300" u="none" cap="none" strike="noStrike">
                <a:solidFill>
                  <a:srgbClr val="000000"/>
                </a:solidFill>
                <a:latin typeface="Open Sans"/>
                <a:ea typeface="Open Sans"/>
                <a:cs typeface="Open Sans"/>
                <a:sym typeface="Open Sans"/>
              </a:rPr>
              <a:t>Status</a:t>
            </a:r>
            <a:endParaRPr sz="1300"/>
          </a:p>
          <a:p>
            <a:pPr indent="-311150" lvl="0" marL="457200" marR="0" rtl="0" algn="l">
              <a:lnSpc>
                <a:spcPct val="125000"/>
              </a:lnSpc>
              <a:spcBef>
                <a:spcPts val="0"/>
              </a:spcBef>
              <a:spcAft>
                <a:spcPts val="0"/>
              </a:spcAft>
              <a:buClr>
                <a:srgbClr val="000000"/>
              </a:buClr>
              <a:buSzPts val="1300"/>
              <a:buFont typeface="Open Sans"/>
              <a:buChar char="■"/>
            </a:pPr>
            <a:r>
              <a:rPr b="0" i="0" lang="en" sz="1300" u="none" cap="none" strike="noStrike">
                <a:solidFill>
                  <a:srgbClr val="000000"/>
                </a:solidFill>
                <a:latin typeface="Open Sans"/>
                <a:ea typeface="Open Sans"/>
                <a:cs typeface="Open Sans"/>
                <a:sym typeface="Open Sans"/>
              </a:rPr>
              <a:t>Program </a:t>
            </a:r>
            <a:endParaRPr sz="1300"/>
          </a:p>
          <a:p>
            <a:pPr indent="-311150" lvl="0" marL="457200" marR="0" rtl="0" algn="l">
              <a:lnSpc>
                <a:spcPct val="125000"/>
              </a:lnSpc>
              <a:spcBef>
                <a:spcPts val="0"/>
              </a:spcBef>
              <a:spcAft>
                <a:spcPts val="0"/>
              </a:spcAft>
              <a:buClr>
                <a:srgbClr val="000000"/>
              </a:buClr>
              <a:buSzPts val="1300"/>
              <a:buFont typeface="Open Sans"/>
              <a:buChar char="■"/>
            </a:pPr>
            <a:r>
              <a:rPr b="0" i="0" lang="en" sz="1300" u="none" cap="none" strike="noStrike">
                <a:solidFill>
                  <a:srgbClr val="000000"/>
                </a:solidFill>
                <a:latin typeface="Open Sans"/>
                <a:ea typeface="Open Sans"/>
                <a:cs typeface="Open Sans"/>
                <a:sym typeface="Open Sans"/>
              </a:rPr>
              <a:t>TCN</a:t>
            </a:r>
            <a:endParaRPr sz="1300"/>
          </a:p>
          <a:p>
            <a:pPr indent="-311150" lvl="0" marL="457200" marR="0" rtl="0" algn="l">
              <a:lnSpc>
                <a:spcPct val="125000"/>
              </a:lnSpc>
              <a:spcBef>
                <a:spcPts val="0"/>
              </a:spcBef>
              <a:spcAft>
                <a:spcPts val="0"/>
              </a:spcAft>
              <a:buClr>
                <a:srgbClr val="000000"/>
              </a:buClr>
              <a:buSzPts val="1300"/>
              <a:buFont typeface="Open Sans"/>
              <a:buChar char="■"/>
            </a:pPr>
            <a:r>
              <a:rPr b="0" i="0" lang="en" sz="1300" u="none" cap="none" strike="noStrike">
                <a:solidFill>
                  <a:srgbClr val="000000"/>
                </a:solidFill>
                <a:latin typeface="Open Sans"/>
                <a:ea typeface="Open Sans"/>
                <a:cs typeface="Open Sans"/>
                <a:sym typeface="Open Sans"/>
              </a:rPr>
              <a:t>Beneficiary First Name</a:t>
            </a:r>
            <a:endParaRPr sz="1300"/>
          </a:p>
          <a:p>
            <a:pPr indent="-311150" lvl="0" marL="457200" marR="0" rtl="0" algn="l">
              <a:lnSpc>
                <a:spcPct val="125000"/>
              </a:lnSpc>
              <a:spcBef>
                <a:spcPts val="0"/>
              </a:spcBef>
              <a:spcAft>
                <a:spcPts val="0"/>
              </a:spcAft>
              <a:buClr>
                <a:srgbClr val="000000"/>
              </a:buClr>
              <a:buSzPts val="1300"/>
              <a:buFont typeface="Open Sans"/>
              <a:buChar char="■"/>
            </a:pPr>
            <a:r>
              <a:rPr b="0" i="0" lang="en" sz="1300" u="none" cap="none" strike="noStrike">
                <a:solidFill>
                  <a:srgbClr val="000000"/>
                </a:solidFill>
                <a:latin typeface="Open Sans"/>
                <a:ea typeface="Open Sans"/>
                <a:cs typeface="Open Sans"/>
                <a:sym typeface="Open Sans"/>
              </a:rPr>
              <a:t>Beneficiary Last Name</a:t>
            </a:r>
            <a:endParaRPr sz="1300"/>
          </a:p>
          <a:p>
            <a:pPr indent="-311150" lvl="0" marL="457200" marR="0" rtl="0" algn="l">
              <a:lnSpc>
                <a:spcPct val="125000"/>
              </a:lnSpc>
              <a:spcBef>
                <a:spcPts val="0"/>
              </a:spcBef>
              <a:spcAft>
                <a:spcPts val="0"/>
              </a:spcAft>
              <a:buClr>
                <a:srgbClr val="000000"/>
              </a:buClr>
              <a:buSzPts val="1300"/>
              <a:buFont typeface="Open Sans"/>
              <a:buChar char="■"/>
            </a:pPr>
            <a:r>
              <a:rPr b="0" i="0" lang="en" sz="1300" u="none" cap="none" strike="noStrike">
                <a:solidFill>
                  <a:srgbClr val="000000"/>
                </a:solidFill>
                <a:latin typeface="Open Sans"/>
                <a:ea typeface="Open Sans"/>
                <a:cs typeface="Open Sans"/>
                <a:sym typeface="Open Sans"/>
              </a:rPr>
              <a:t>Scan Date</a:t>
            </a:r>
            <a:endParaRPr sz="1300"/>
          </a:p>
        </p:txBody>
      </p:sp>
    </p:spTree>
  </p:cSld>
  <p:clrMapOvr>
    <a:masterClrMapping/>
  </p:clrMapOvr>
  <p:transition spd="slow" p14:dur="800">
    <p:circle/>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9"/>
          <p:cNvSpPr txBox="1"/>
          <p:nvPr>
            <p:ph type="title"/>
          </p:nvPr>
        </p:nvSpPr>
        <p:spPr>
          <a:xfrm>
            <a:off x="229350" y="966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sz="2500">
                <a:latin typeface="Open Sans"/>
                <a:ea typeface="Open Sans"/>
                <a:cs typeface="Open Sans"/>
                <a:sym typeface="Open Sans"/>
              </a:rPr>
              <a:t>Record keeping</a:t>
            </a:r>
            <a:endParaRPr sz="2500">
              <a:latin typeface="Open Sans"/>
              <a:ea typeface="Open Sans"/>
              <a:cs typeface="Open Sans"/>
              <a:sym typeface="Open Sans"/>
            </a:endParaRPr>
          </a:p>
        </p:txBody>
      </p:sp>
      <p:sp>
        <p:nvSpPr>
          <p:cNvPr id="264" name="Google Shape;264;p39"/>
          <p:cNvSpPr txBox="1"/>
          <p:nvPr>
            <p:ph idx="1" type="body"/>
          </p:nvPr>
        </p:nvSpPr>
        <p:spPr>
          <a:xfrm>
            <a:off x="229350" y="669325"/>
            <a:ext cx="8603100" cy="4367700"/>
          </a:xfrm>
          <a:prstGeom prst="rect">
            <a:avLst/>
          </a:prstGeom>
          <a:noFill/>
          <a:ln>
            <a:noFill/>
          </a:ln>
        </p:spPr>
        <p:txBody>
          <a:bodyPr anchorCtr="0" anchor="t" bIns="91425" lIns="91425" spcFirstLastPara="1" rIns="91425" wrap="square" tIns="91425">
            <a:noAutofit/>
          </a:bodyPr>
          <a:lstStyle/>
          <a:p>
            <a:pPr indent="0" lvl="0" marL="127000" rtl="0" algn="just">
              <a:lnSpc>
                <a:spcPct val="100000"/>
              </a:lnSpc>
              <a:spcBef>
                <a:spcPts val="0"/>
              </a:spcBef>
              <a:spcAft>
                <a:spcPts val="0"/>
              </a:spcAft>
              <a:buSzPts val="2286"/>
              <a:buNone/>
            </a:pPr>
            <a:r>
              <a:rPr b="0" i="0" lang="en" u="none" strike="noStrike">
                <a:solidFill>
                  <a:srgbClr val="222222"/>
                </a:solidFill>
                <a:highlight>
                  <a:srgbClr val="FFFFFF"/>
                </a:highlight>
                <a:latin typeface="Open Sans"/>
                <a:ea typeface="Open Sans"/>
                <a:cs typeface="Open Sans"/>
                <a:sym typeface="Open Sans"/>
              </a:rPr>
              <a:t>Providers are required to maintain accurate clinical records and are subject to audits in which findings could result in the recoupment of payment from the provider. It is the provider’s responsibility to maintain accurate clinical records, including:</a:t>
            </a:r>
            <a:endParaRPr b="0"/>
          </a:p>
          <a:p>
            <a:pPr indent="-330200" lvl="0" marL="457200" rtl="0" algn="l">
              <a:lnSpc>
                <a:spcPct val="100000"/>
              </a:lnSpc>
              <a:spcBef>
                <a:spcPts val="1000"/>
              </a:spcBef>
              <a:spcAft>
                <a:spcPts val="0"/>
              </a:spcAft>
              <a:buClr>
                <a:srgbClr val="222222"/>
              </a:buClr>
              <a:buSzPts val="1600"/>
              <a:buFont typeface="Open Sans"/>
              <a:buChar char="●"/>
            </a:pPr>
            <a:r>
              <a:rPr b="0" i="0" lang="en" u="none" strike="noStrike">
                <a:solidFill>
                  <a:srgbClr val="222222"/>
                </a:solidFill>
                <a:highlight>
                  <a:srgbClr val="FFFFFF"/>
                </a:highlight>
                <a:latin typeface="Open Sans"/>
                <a:ea typeface="Open Sans"/>
                <a:cs typeface="Open Sans"/>
                <a:sym typeface="Open Sans"/>
              </a:rPr>
              <a:t>Progress notes applicable to the date of service.</a:t>
            </a:r>
            <a:endParaRPr b="0" i="0" u="none" strike="noStrike">
              <a:solidFill>
                <a:srgbClr val="000000"/>
              </a:solidFill>
              <a:latin typeface="Open Sans"/>
              <a:ea typeface="Open Sans"/>
              <a:cs typeface="Open Sans"/>
              <a:sym typeface="Open Sans"/>
            </a:endParaRPr>
          </a:p>
          <a:p>
            <a:pPr indent="-330200" lvl="0" marL="457200" rtl="0" algn="l">
              <a:lnSpc>
                <a:spcPct val="100000"/>
              </a:lnSpc>
              <a:spcBef>
                <a:spcPts val="1000"/>
              </a:spcBef>
              <a:spcAft>
                <a:spcPts val="0"/>
              </a:spcAft>
              <a:buClr>
                <a:srgbClr val="222222"/>
              </a:buClr>
              <a:buSzPts val="1600"/>
              <a:buFont typeface="Open Sans"/>
              <a:buChar char="●"/>
            </a:pPr>
            <a:r>
              <a:rPr b="0" i="0" lang="en" u="none" strike="noStrike">
                <a:solidFill>
                  <a:srgbClr val="222222"/>
                </a:solidFill>
                <a:highlight>
                  <a:srgbClr val="FFFFFF"/>
                </a:highlight>
                <a:latin typeface="Open Sans"/>
                <a:ea typeface="Open Sans"/>
                <a:cs typeface="Open Sans"/>
                <a:sym typeface="Open Sans"/>
              </a:rPr>
              <a:t>Each individual's plan of care, maintained and updated.</a:t>
            </a:r>
            <a:endParaRPr b="0" i="0" u="none" strike="noStrike">
              <a:solidFill>
                <a:srgbClr val="000000"/>
              </a:solidFill>
              <a:latin typeface="Open Sans"/>
              <a:ea typeface="Open Sans"/>
              <a:cs typeface="Open Sans"/>
              <a:sym typeface="Open Sans"/>
            </a:endParaRPr>
          </a:p>
          <a:p>
            <a:pPr indent="-330200" lvl="0" marL="457200" rtl="0" algn="l">
              <a:lnSpc>
                <a:spcPct val="100000"/>
              </a:lnSpc>
              <a:spcBef>
                <a:spcPts val="1000"/>
              </a:spcBef>
              <a:spcAft>
                <a:spcPts val="0"/>
              </a:spcAft>
              <a:buClr>
                <a:srgbClr val="000000"/>
              </a:buClr>
              <a:buSzPts val="1600"/>
              <a:buFont typeface="Open Sans"/>
              <a:buChar char="●"/>
            </a:pPr>
            <a:r>
              <a:rPr b="0" i="0" lang="en" u="none" strike="noStrike">
                <a:solidFill>
                  <a:srgbClr val="000000"/>
                </a:solidFill>
                <a:highlight>
                  <a:srgbClr val="FFFFFF"/>
                </a:highlight>
                <a:latin typeface="Open Sans"/>
                <a:ea typeface="Open Sans"/>
                <a:cs typeface="Open Sans"/>
                <a:sym typeface="Open Sans"/>
              </a:rPr>
              <a:t>Document specific tasks performed on date of service.</a:t>
            </a:r>
            <a:endParaRPr b="0" i="0" u="none" strike="noStrike">
              <a:solidFill>
                <a:srgbClr val="000000"/>
              </a:solidFill>
              <a:latin typeface="Open Sans"/>
              <a:ea typeface="Open Sans"/>
              <a:cs typeface="Open Sans"/>
              <a:sym typeface="Open Sans"/>
            </a:endParaRPr>
          </a:p>
          <a:p>
            <a:pPr indent="-330200" lvl="0" marL="457200" rtl="0" algn="l">
              <a:lnSpc>
                <a:spcPct val="100000"/>
              </a:lnSpc>
              <a:spcBef>
                <a:spcPts val="1000"/>
              </a:spcBef>
              <a:spcAft>
                <a:spcPts val="0"/>
              </a:spcAft>
              <a:buClr>
                <a:srgbClr val="000000"/>
              </a:buClr>
              <a:buSzPts val="1600"/>
              <a:buFont typeface="Open Sans"/>
              <a:buChar char="●"/>
            </a:pPr>
            <a:r>
              <a:rPr b="0" i="0" lang="en" u="none" strike="noStrike">
                <a:solidFill>
                  <a:srgbClr val="000000"/>
                </a:solidFill>
                <a:highlight>
                  <a:srgbClr val="FFFFFF"/>
                </a:highlight>
                <a:latin typeface="Open Sans"/>
                <a:ea typeface="Open Sans"/>
                <a:cs typeface="Open Sans"/>
                <a:sym typeface="Open Sans"/>
              </a:rPr>
              <a:t>Document services billed (number of units billed should support units documented).</a:t>
            </a:r>
            <a:endParaRPr b="0" i="0" u="none" strike="noStrike">
              <a:solidFill>
                <a:srgbClr val="000000"/>
              </a:solidFill>
              <a:latin typeface="Open Sans"/>
              <a:ea typeface="Open Sans"/>
              <a:cs typeface="Open Sans"/>
              <a:sym typeface="Open Sans"/>
            </a:endParaRPr>
          </a:p>
          <a:p>
            <a:pPr indent="-330200" lvl="0" marL="457200" rtl="0" algn="l">
              <a:lnSpc>
                <a:spcPct val="100000"/>
              </a:lnSpc>
              <a:spcBef>
                <a:spcPts val="1000"/>
              </a:spcBef>
              <a:spcAft>
                <a:spcPts val="0"/>
              </a:spcAft>
              <a:buClr>
                <a:srgbClr val="000000"/>
              </a:buClr>
              <a:buSzPts val="1600"/>
              <a:buFont typeface="Open Sans"/>
              <a:buChar char="●"/>
            </a:pPr>
            <a:r>
              <a:rPr b="0" i="0" lang="en" u="none" strike="noStrike">
                <a:solidFill>
                  <a:srgbClr val="000000"/>
                </a:solidFill>
                <a:highlight>
                  <a:srgbClr val="FFFFFF"/>
                </a:highlight>
                <a:latin typeface="Open Sans"/>
                <a:ea typeface="Open Sans"/>
                <a:cs typeface="Open Sans"/>
                <a:sym typeface="Open Sans"/>
              </a:rPr>
              <a:t>Record of physician's order.</a:t>
            </a:r>
            <a:endParaRPr b="0" i="0" u="none" strike="noStrike">
              <a:solidFill>
                <a:srgbClr val="000000"/>
              </a:solidFill>
              <a:latin typeface="Open Sans"/>
              <a:ea typeface="Open Sans"/>
              <a:cs typeface="Open Sans"/>
              <a:sym typeface="Open Sans"/>
            </a:endParaRPr>
          </a:p>
          <a:p>
            <a:pPr indent="0" lvl="0" marL="0" rtl="0" algn="l">
              <a:lnSpc>
                <a:spcPct val="100000"/>
              </a:lnSpc>
              <a:spcBef>
                <a:spcPts val="1000"/>
              </a:spcBef>
              <a:spcAft>
                <a:spcPts val="0"/>
              </a:spcAft>
              <a:buNone/>
            </a:pPr>
            <a:r>
              <a:rPr b="0" i="0" lang="en" u="none" strike="noStrike">
                <a:solidFill>
                  <a:srgbClr val="222222"/>
                </a:solidFill>
                <a:highlight>
                  <a:srgbClr val="FFFFFF"/>
                </a:highlight>
                <a:latin typeface="Open Sans"/>
                <a:ea typeface="Open Sans"/>
                <a:cs typeface="Open Sans"/>
                <a:sym typeface="Open Sans"/>
              </a:rPr>
              <a:t>Submit record keeping documentation, as requested by the department or under the direction of an audit.</a:t>
            </a:r>
            <a:endParaRPr/>
          </a:p>
          <a:p>
            <a:pPr indent="0" lvl="0" marL="0" rtl="0" algn="l">
              <a:lnSpc>
                <a:spcPct val="100000"/>
              </a:lnSpc>
              <a:spcBef>
                <a:spcPts val="1000"/>
              </a:spcBef>
              <a:spcAft>
                <a:spcPts val="0"/>
              </a:spcAft>
              <a:buSzPts val="2286"/>
              <a:buNone/>
            </a:pPr>
            <a:r>
              <a:rPr b="1" i="0" lang="en" u="none" strike="noStrike">
                <a:solidFill>
                  <a:srgbClr val="490F52"/>
                </a:solidFill>
                <a:highlight>
                  <a:srgbClr val="FFFFFF"/>
                </a:highlight>
                <a:latin typeface="Open Sans"/>
                <a:ea typeface="Open Sans"/>
                <a:cs typeface="Open Sans"/>
                <a:sym typeface="Open Sans"/>
              </a:rPr>
              <a:t>Refer to </a:t>
            </a:r>
            <a:r>
              <a:rPr b="1" i="0" lang="en" u="sng" strike="noStrike">
                <a:solidFill>
                  <a:srgbClr val="490F52"/>
                </a:solidFill>
                <a:latin typeface="Open Sans"/>
                <a:ea typeface="Open Sans"/>
                <a:cs typeface="Open Sans"/>
                <a:sym typeface="Open Sans"/>
                <a:hlinkClick r:id="rId3">
                  <a:extLst>
                    <a:ext uri="{A12FA001-AC4F-418D-AE19-62706E023703}">
                      <ahyp:hlinkClr val="tx"/>
                    </a:ext>
                  </a:extLst>
                </a:hlinkClick>
              </a:rPr>
              <a:t>Section I: General Information</a:t>
            </a:r>
            <a:r>
              <a:rPr b="1" i="0" lang="en" u="none" strike="noStrike">
                <a:solidFill>
                  <a:srgbClr val="490F52"/>
                </a:solidFill>
                <a:latin typeface="Open Sans"/>
                <a:ea typeface="Open Sans"/>
                <a:cs typeface="Open Sans"/>
                <a:sym typeface="Open Sans"/>
              </a:rPr>
              <a:t>, Chapter 4, on the Utah Medicaid website: </a:t>
            </a:r>
            <a:r>
              <a:rPr b="1" i="0" lang="en" u="sng" strike="noStrike">
                <a:solidFill>
                  <a:srgbClr val="490F52"/>
                </a:solidFill>
                <a:latin typeface="Open Sans"/>
                <a:ea typeface="Open Sans"/>
                <a:cs typeface="Open Sans"/>
                <a:sym typeface="Open Sans"/>
                <a:hlinkClick r:id="rId4">
                  <a:extLst>
                    <a:ext uri="{A12FA001-AC4F-418D-AE19-62706E023703}">
                      <ahyp:hlinkClr val="tx"/>
                    </a:ext>
                  </a:extLst>
                </a:hlinkClick>
              </a:rPr>
              <a:t>https://medicaid.utah.gov/Documents/pdfs/SECTION1.pdf</a:t>
            </a:r>
            <a:endParaRPr b="0" i="0" u="none" strike="noStrike">
              <a:solidFill>
                <a:srgbClr val="000000"/>
              </a:solidFill>
              <a:latin typeface="Open Sans"/>
              <a:ea typeface="Open Sans"/>
              <a:cs typeface="Open Sans"/>
              <a:sym typeface="Open Sans"/>
            </a:endParaRPr>
          </a:p>
          <a:p>
            <a:pPr indent="0" lvl="0" marL="127000" rtl="0" algn="l">
              <a:lnSpc>
                <a:spcPct val="100000"/>
              </a:lnSpc>
              <a:spcBef>
                <a:spcPts val="1000"/>
              </a:spcBef>
              <a:spcAft>
                <a:spcPts val="1000"/>
              </a:spcAft>
              <a:buSzPts val="2286"/>
              <a:buNone/>
            </a:pPr>
            <a:r>
              <a:t/>
            </a:r>
            <a:endParaRPr/>
          </a:p>
        </p:txBody>
      </p:sp>
    </p:spTree>
  </p:cSld>
  <p:clrMapOvr>
    <a:masterClrMapping/>
  </p:clrMapOvr>
  <p:transition spd="slow" p14:dur="800">
    <p:circle/>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40"/>
          <p:cNvSpPr txBox="1"/>
          <p:nvPr>
            <p:ph type="title"/>
          </p:nvPr>
        </p:nvSpPr>
        <p:spPr>
          <a:xfrm>
            <a:off x="233750" y="124150"/>
            <a:ext cx="8598600" cy="5700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333"/>
              <a:buNone/>
            </a:pPr>
            <a:r>
              <a:rPr lang="en" sz="2500">
                <a:latin typeface="Open Sans"/>
                <a:ea typeface="Open Sans"/>
                <a:cs typeface="Open Sans"/>
                <a:sym typeface="Open Sans"/>
              </a:rPr>
              <a:t>Hearings and appeals</a:t>
            </a:r>
            <a:endParaRPr sz="2500">
              <a:latin typeface="Open Sans"/>
              <a:ea typeface="Open Sans"/>
              <a:cs typeface="Open Sans"/>
              <a:sym typeface="Open Sans"/>
            </a:endParaRPr>
          </a:p>
        </p:txBody>
      </p:sp>
      <p:sp>
        <p:nvSpPr>
          <p:cNvPr id="270" name="Google Shape;270;p40"/>
          <p:cNvSpPr txBox="1"/>
          <p:nvPr>
            <p:ph idx="1" type="body"/>
          </p:nvPr>
        </p:nvSpPr>
        <p:spPr>
          <a:xfrm>
            <a:off x="233700" y="694150"/>
            <a:ext cx="8598600" cy="4449300"/>
          </a:xfrm>
          <a:prstGeom prst="rect">
            <a:avLst/>
          </a:prstGeom>
          <a:noFill/>
          <a:ln>
            <a:noFill/>
          </a:ln>
        </p:spPr>
        <p:txBody>
          <a:bodyPr anchorCtr="0" anchor="t" bIns="91425" lIns="91425" spcFirstLastPara="1" rIns="91425" wrap="square" tIns="91425">
            <a:noAutofit/>
          </a:bodyPr>
          <a:lstStyle/>
          <a:p>
            <a:pPr indent="0" lvl="0" marL="127000" rtl="0" algn="l">
              <a:lnSpc>
                <a:spcPct val="100000"/>
              </a:lnSpc>
              <a:spcBef>
                <a:spcPts val="1000"/>
              </a:spcBef>
              <a:spcAft>
                <a:spcPts val="0"/>
              </a:spcAft>
              <a:buSzPts val="1600"/>
              <a:buNone/>
            </a:pPr>
            <a:r>
              <a:rPr b="0" i="0" lang="en" sz="1300" u="none" strike="noStrike">
                <a:solidFill>
                  <a:srgbClr val="000000"/>
                </a:solidFill>
                <a:latin typeface="Open Sans"/>
                <a:ea typeface="Open Sans"/>
                <a:cs typeface="Open Sans"/>
                <a:sym typeface="Open Sans"/>
              </a:rPr>
              <a:t>States are required to have a fair hearing system that complies with the provisions of 42 CFR 431, Subpart E. The Department’s administrative hearing procedures are described in Utah Administrative Code R410-14. </a:t>
            </a:r>
            <a:endParaRPr b="0" sz="1300"/>
          </a:p>
          <a:p>
            <a:pPr indent="-311150" lvl="0" marL="457200" rtl="0" algn="l">
              <a:lnSpc>
                <a:spcPct val="100000"/>
              </a:lnSpc>
              <a:spcBef>
                <a:spcPts val="2000"/>
              </a:spcBef>
              <a:spcAft>
                <a:spcPts val="0"/>
              </a:spcAft>
              <a:buClr>
                <a:srgbClr val="000000"/>
              </a:buClr>
              <a:buSzPts val="1300"/>
              <a:buFont typeface="Open Sans"/>
              <a:buChar char="●"/>
            </a:pPr>
            <a:r>
              <a:rPr b="0" i="0" lang="en" sz="1300" u="none" strike="noStrike">
                <a:solidFill>
                  <a:srgbClr val="000000"/>
                </a:solidFill>
                <a:latin typeface="Open Sans"/>
                <a:ea typeface="Open Sans"/>
                <a:cs typeface="Open Sans"/>
                <a:sym typeface="Open Sans"/>
              </a:rPr>
              <a:t>A provider can request a hearing to challenge an action. An </a:t>
            </a:r>
            <a:r>
              <a:rPr b="1" i="0" lang="en" sz="1300" u="none" strike="noStrike">
                <a:solidFill>
                  <a:srgbClr val="000000"/>
                </a:solidFill>
                <a:latin typeface="Open Sans"/>
                <a:ea typeface="Open Sans"/>
                <a:cs typeface="Open Sans"/>
                <a:sym typeface="Open Sans"/>
              </a:rPr>
              <a:t>action</a:t>
            </a:r>
            <a:r>
              <a:rPr b="0" i="0" lang="en" sz="1300" u="none" strike="noStrike">
                <a:solidFill>
                  <a:srgbClr val="000000"/>
                </a:solidFill>
                <a:latin typeface="Open Sans"/>
                <a:ea typeface="Open Sans"/>
                <a:cs typeface="Open Sans"/>
                <a:sym typeface="Open Sans"/>
              </a:rPr>
              <a:t> is defined as:</a:t>
            </a:r>
            <a:endParaRPr sz="1300"/>
          </a:p>
          <a:p>
            <a:pPr indent="-311150" lvl="1" marL="914400" rtl="0" algn="l">
              <a:lnSpc>
                <a:spcPct val="100000"/>
              </a:lnSpc>
              <a:spcBef>
                <a:spcPts val="0"/>
              </a:spcBef>
              <a:spcAft>
                <a:spcPts val="0"/>
              </a:spcAft>
              <a:buClr>
                <a:srgbClr val="000000"/>
              </a:buClr>
              <a:buSzPts val="1300"/>
              <a:buFont typeface="Open Sans"/>
              <a:buChar char="○"/>
            </a:pPr>
            <a:r>
              <a:rPr b="0" i="0" lang="en" sz="1300" u="none" strike="noStrike">
                <a:solidFill>
                  <a:srgbClr val="000000"/>
                </a:solidFill>
                <a:latin typeface="Open Sans"/>
                <a:ea typeface="Open Sans"/>
                <a:cs typeface="Open Sans"/>
                <a:sym typeface="Open Sans"/>
              </a:rPr>
              <a:t>A denial, termination, suspension, or reduction of medical assistance for a recipient.</a:t>
            </a:r>
            <a:endParaRPr sz="1300"/>
          </a:p>
          <a:p>
            <a:pPr indent="-311150" lvl="1" marL="914400" rtl="0" algn="l">
              <a:lnSpc>
                <a:spcPct val="100000"/>
              </a:lnSpc>
              <a:spcBef>
                <a:spcPts val="0"/>
              </a:spcBef>
              <a:spcAft>
                <a:spcPts val="0"/>
              </a:spcAft>
              <a:buClr>
                <a:srgbClr val="000000"/>
              </a:buClr>
              <a:buSzPts val="1300"/>
              <a:buFont typeface="Open Sans"/>
              <a:buChar char="○"/>
            </a:pPr>
            <a:r>
              <a:rPr b="0" i="0" lang="en" sz="1300" u="none" strike="noStrike">
                <a:solidFill>
                  <a:srgbClr val="000000"/>
                </a:solidFill>
                <a:latin typeface="Open Sans"/>
                <a:ea typeface="Open Sans"/>
                <a:cs typeface="Open Sans"/>
                <a:sym typeface="Open Sans"/>
              </a:rPr>
              <a:t>A reduction, denial or revocation of reimbursement for services for a provider.</a:t>
            </a:r>
            <a:endParaRPr sz="1300"/>
          </a:p>
          <a:p>
            <a:pPr indent="-311150" lvl="1" marL="914400" rtl="0" algn="l">
              <a:lnSpc>
                <a:spcPct val="100000"/>
              </a:lnSpc>
              <a:spcBef>
                <a:spcPts val="0"/>
              </a:spcBef>
              <a:spcAft>
                <a:spcPts val="0"/>
              </a:spcAft>
              <a:buClr>
                <a:srgbClr val="000000"/>
              </a:buClr>
              <a:buSzPts val="1300"/>
              <a:buFont typeface="Open Sans"/>
              <a:buChar char="○"/>
            </a:pPr>
            <a:r>
              <a:rPr b="0" i="0" lang="en" sz="1300" u="none" strike="noStrike">
                <a:solidFill>
                  <a:srgbClr val="000000"/>
                </a:solidFill>
                <a:latin typeface="Open Sans"/>
                <a:ea typeface="Open Sans"/>
                <a:cs typeface="Open Sans"/>
                <a:sym typeface="Open Sans"/>
              </a:rPr>
              <a:t>A denial or termination of eligibility for participation as a provider.</a:t>
            </a:r>
            <a:endParaRPr sz="1300"/>
          </a:p>
          <a:p>
            <a:pPr indent="-311150" lvl="1" marL="914400" rtl="0" algn="l">
              <a:lnSpc>
                <a:spcPct val="100000"/>
              </a:lnSpc>
              <a:spcBef>
                <a:spcPts val="0"/>
              </a:spcBef>
              <a:spcAft>
                <a:spcPts val="0"/>
              </a:spcAft>
              <a:buClr>
                <a:srgbClr val="000000"/>
              </a:buClr>
              <a:buSzPts val="1300"/>
              <a:buFont typeface="Open Sans"/>
              <a:buChar char="○"/>
            </a:pPr>
            <a:r>
              <a:rPr b="0" i="0" lang="en" sz="1300" u="none" strike="noStrike">
                <a:solidFill>
                  <a:srgbClr val="000000"/>
                </a:solidFill>
                <a:latin typeface="Open Sans"/>
                <a:ea typeface="Open Sans"/>
                <a:cs typeface="Open Sans"/>
                <a:sym typeface="Open Sans"/>
              </a:rPr>
              <a:t>A determination by skilled nursing facilities and nursing facilities to transfer or discharge residents.</a:t>
            </a:r>
            <a:endParaRPr sz="1300"/>
          </a:p>
          <a:p>
            <a:pPr indent="-311150" lvl="1" marL="914400" rtl="0" algn="l">
              <a:lnSpc>
                <a:spcPct val="100000"/>
              </a:lnSpc>
              <a:spcBef>
                <a:spcPts val="0"/>
              </a:spcBef>
              <a:spcAft>
                <a:spcPts val="0"/>
              </a:spcAft>
              <a:buClr>
                <a:srgbClr val="000000"/>
              </a:buClr>
              <a:buSzPts val="1300"/>
              <a:buFont typeface="Open Sans"/>
              <a:buChar char="○"/>
            </a:pPr>
            <a:r>
              <a:rPr b="0" i="0" lang="en" sz="1300" u="none" strike="noStrike">
                <a:solidFill>
                  <a:srgbClr val="000000"/>
                </a:solidFill>
                <a:latin typeface="Open Sans"/>
                <a:ea typeface="Open Sans"/>
                <a:cs typeface="Open Sans"/>
                <a:sym typeface="Open Sans"/>
              </a:rPr>
              <a:t>An adverse determination, meaning a determination made that the individual does not require the level of services provided by a nursing facility or that the individual does not require specialized services.</a:t>
            </a:r>
            <a:endParaRPr sz="1300"/>
          </a:p>
          <a:p>
            <a:pPr indent="-311150" lvl="1" marL="914400" rtl="0" algn="l">
              <a:lnSpc>
                <a:spcPct val="100000"/>
              </a:lnSpc>
              <a:spcBef>
                <a:spcPts val="0"/>
              </a:spcBef>
              <a:spcAft>
                <a:spcPts val="0"/>
              </a:spcAft>
              <a:buClr>
                <a:srgbClr val="000000"/>
              </a:buClr>
              <a:buSzPts val="1300"/>
              <a:buFont typeface="Open Sans"/>
              <a:buChar char="○"/>
            </a:pPr>
            <a:r>
              <a:rPr b="0" i="0" lang="en" sz="1300" u="none" strike="noStrike">
                <a:solidFill>
                  <a:srgbClr val="000000"/>
                </a:solidFill>
                <a:latin typeface="Open Sans"/>
                <a:ea typeface="Open Sans"/>
                <a:cs typeface="Open Sans"/>
                <a:sym typeface="Open Sans"/>
              </a:rPr>
              <a:t>An adverse benefit determination made by an MCE (see next slide).</a:t>
            </a:r>
            <a:endParaRPr sz="1300"/>
          </a:p>
          <a:p>
            <a:pPr indent="-311150" lvl="0" marL="457200" rtl="0" algn="l">
              <a:lnSpc>
                <a:spcPct val="100000"/>
              </a:lnSpc>
              <a:spcBef>
                <a:spcPts val="1000"/>
              </a:spcBef>
              <a:spcAft>
                <a:spcPts val="0"/>
              </a:spcAft>
              <a:buSzPts val="1300"/>
              <a:buChar char="●"/>
            </a:pPr>
            <a:r>
              <a:rPr b="0" i="0" lang="en" sz="1300" u="none" strike="noStrike">
                <a:solidFill>
                  <a:srgbClr val="000000"/>
                </a:solidFill>
                <a:latin typeface="Open Sans"/>
                <a:ea typeface="Open Sans"/>
                <a:cs typeface="Open Sans"/>
                <a:sym typeface="Open Sans"/>
              </a:rPr>
              <a:t>The purpose of the fair hearing will be to determine whether the action taken was in accordance with Medicaid policy. Requests for a hearing, other than those challenging an adverse benefit determination made by an MCE, must be filed within </a:t>
            </a:r>
            <a:r>
              <a:rPr b="1" i="0" lang="en" sz="1300" u="none" strike="noStrike">
                <a:solidFill>
                  <a:srgbClr val="000000"/>
                </a:solidFill>
                <a:latin typeface="Open Sans"/>
                <a:ea typeface="Open Sans"/>
                <a:cs typeface="Open Sans"/>
                <a:sym typeface="Open Sans"/>
              </a:rPr>
              <a:t>30 calendar days</a:t>
            </a:r>
            <a:r>
              <a:rPr b="0" i="0" lang="en" sz="1300" u="none" strike="noStrike">
                <a:solidFill>
                  <a:srgbClr val="000000"/>
                </a:solidFill>
                <a:latin typeface="Open Sans"/>
                <a:ea typeface="Open Sans"/>
                <a:cs typeface="Open Sans"/>
                <a:sym typeface="Open Sans"/>
              </a:rPr>
              <a:t> of the date the Department sent the provider notice of its intended action. </a:t>
            </a:r>
            <a:endParaRPr b="0" i="0" sz="1300" u="none" strike="noStrike">
              <a:solidFill>
                <a:srgbClr val="000000"/>
              </a:solidFill>
              <a:latin typeface="Open Sans"/>
              <a:ea typeface="Open Sans"/>
              <a:cs typeface="Open Sans"/>
              <a:sym typeface="Open Sans"/>
            </a:endParaRPr>
          </a:p>
          <a:p>
            <a:pPr indent="-311150" lvl="0" marL="457200" rtl="0" algn="l">
              <a:lnSpc>
                <a:spcPct val="100000"/>
              </a:lnSpc>
              <a:spcBef>
                <a:spcPts val="1000"/>
              </a:spcBef>
              <a:spcAft>
                <a:spcPts val="1000"/>
              </a:spcAft>
              <a:buSzPts val="1300"/>
              <a:buChar char="●"/>
            </a:pPr>
            <a:r>
              <a:rPr b="0" i="0" lang="en" sz="1300" u="none" strike="noStrike">
                <a:solidFill>
                  <a:srgbClr val="000000"/>
                </a:solidFill>
                <a:latin typeface="Open Sans"/>
                <a:ea typeface="Open Sans"/>
                <a:cs typeface="Open Sans"/>
                <a:sym typeface="Open Sans"/>
              </a:rPr>
              <a:t>A Request for Hearing Forms can be found on the Department’s website.</a:t>
            </a:r>
            <a:endParaRPr sz="1300"/>
          </a:p>
        </p:txBody>
      </p:sp>
    </p:spTree>
  </p:cSld>
  <p:clrMapOvr>
    <a:masterClrMapping/>
  </p:clrMapOvr>
  <p:transition spd="slow" p14:dur="800">
    <p:circle/>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41"/>
          <p:cNvSpPr txBox="1"/>
          <p:nvPr>
            <p:ph type="title"/>
          </p:nvPr>
        </p:nvSpPr>
        <p:spPr>
          <a:xfrm>
            <a:off x="240100" y="124150"/>
            <a:ext cx="8592300" cy="5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333"/>
              <a:buNone/>
            </a:pPr>
            <a:r>
              <a:rPr lang="en" sz="2500">
                <a:latin typeface="Open Sans"/>
                <a:ea typeface="Open Sans"/>
                <a:cs typeface="Open Sans"/>
                <a:sym typeface="Open Sans"/>
              </a:rPr>
              <a:t>Hearings and appeals</a:t>
            </a:r>
            <a:endParaRPr sz="2500">
              <a:latin typeface="Open Sans"/>
              <a:ea typeface="Open Sans"/>
              <a:cs typeface="Open Sans"/>
              <a:sym typeface="Open Sans"/>
            </a:endParaRPr>
          </a:p>
        </p:txBody>
      </p:sp>
      <p:sp>
        <p:nvSpPr>
          <p:cNvPr id="276" name="Google Shape;276;p41"/>
          <p:cNvSpPr txBox="1"/>
          <p:nvPr>
            <p:ph idx="1" type="body"/>
          </p:nvPr>
        </p:nvSpPr>
        <p:spPr>
          <a:xfrm>
            <a:off x="240000" y="681550"/>
            <a:ext cx="8592300" cy="4313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560"/>
              <a:buNone/>
            </a:pPr>
            <a:r>
              <a:rPr b="0" i="0" lang="en" sz="1200" u="none" strike="noStrike">
                <a:solidFill>
                  <a:srgbClr val="000000"/>
                </a:solidFill>
                <a:latin typeface="Open Sans"/>
                <a:ea typeface="Open Sans"/>
                <a:cs typeface="Open Sans"/>
                <a:sym typeface="Open Sans"/>
              </a:rPr>
              <a:t>MCEs are required by federal regulations to have a </a:t>
            </a:r>
            <a:r>
              <a:rPr lang="en" sz="1200"/>
              <a:t>g</a:t>
            </a:r>
            <a:r>
              <a:rPr b="0" i="0" lang="en" sz="1200" u="none" strike="noStrike">
                <a:solidFill>
                  <a:srgbClr val="000000"/>
                </a:solidFill>
                <a:latin typeface="Open Sans"/>
                <a:ea typeface="Open Sans"/>
                <a:cs typeface="Open Sans"/>
                <a:sym typeface="Open Sans"/>
              </a:rPr>
              <a:t>rievance and </a:t>
            </a:r>
            <a:r>
              <a:rPr lang="en" sz="1200"/>
              <a:t>a</a:t>
            </a:r>
            <a:r>
              <a:rPr b="0" i="0" lang="en" sz="1200" u="none" strike="noStrike">
                <a:solidFill>
                  <a:srgbClr val="000000"/>
                </a:solidFill>
                <a:latin typeface="Open Sans"/>
                <a:ea typeface="Open Sans"/>
                <a:cs typeface="Open Sans"/>
                <a:sym typeface="Open Sans"/>
              </a:rPr>
              <a:t>ppeals </a:t>
            </a:r>
            <a:r>
              <a:rPr lang="en" sz="1200"/>
              <a:t>s</a:t>
            </a:r>
            <a:r>
              <a:rPr b="0" i="0" lang="en" sz="1200" u="none" strike="noStrike">
                <a:solidFill>
                  <a:srgbClr val="000000"/>
                </a:solidFill>
                <a:latin typeface="Open Sans"/>
                <a:ea typeface="Open Sans"/>
                <a:cs typeface="Open Sans"/>
                <a:sym typeface="Open Sans"/>
              </a:rPr>
              <a:t>ystem.</a:t>
            </a:r>
            <a:endParaRPr b="0" sz="1200"/>
          </a:p>
          <a:p>
            <a:pPr indent="0" lvl="0" marL="0" rtl="0" algn="l">
              <a:lnSpc>
                <a:spcPct val="100000"/>
              </a:lnSpc>
              <a:spcBef>
                <a:spcPts val="2000"/>
              </a:spcBef>
              <a:spcAft>
                <a:spcPts val="0"/>
              </a:spcAft>
              <a:buSzPts val="2560"/>
              <a:buNone/>
            </a:pPr>
            <a:r>
              <a:rPr b="1" i="0" lang="en" sz="1200" u="sng">
                <a:solidFill>
                  <a:srgbClr val="000000"/>
                </a:solidFill>
                <a:latin typeface="Open Sans"/>
                <a:ea typeface="Open Sans"/>
                <a:cs typeface="Open Sans"/>
                <a:sym typeface="Open Sans"/>
              </a:rPr>
              <a:t>Appeals of </a:t>
            </a:r>
            <a:r>
              <a:rPr b="1" lang="en" sz="1200" u="sng"/>
              <a:t>a</a:t>
            </a:r>
            <a:r>
              <a:rPr b="1" i="0" lang="en" sz="1200" u="sng">
                <a:solidFill>
                  <a:srgbClr val="000000"/>
                </a:solidFill>
                <a:latin typeface="Open Sans"/>
                <a:ea typeface="Open Sans"/>
                <a:cs typeface="Open Sans"/>
                <a:sym typeface="Open Sans"/>
              </a:rPr>
              <a:t>dverse </a:t>
            </a:r>
            <a:r>
              <a:rPr b="1" lang="en" sz="1200" u="sng"/>
              <a:t>b</a:t>
            </a:r>
            <a:r>
              <a:rPr b="1" i="0" lang="en" sz="1200" u="sng">
                <a:solidFill>
                  <a:srgbClr val="000000"/>
                </a:solidFill>
                <a:latin typeface="Open Sans"/>
                <a:ea typeface="Open Sans"/>
                <a:cs typeface="Open Sans"/>
                <a:sym typeface="Open Sans"/>
              </a:rPr>
              <a:t>enefit </a:t>
            </a:r>
            <a:r>
              <a:rPr b="1" lang="en" sz="1200" u="sng"/>
              <a:t>d</a:t>
            </a:r>
            <a:r>
              <a:rPr b="1" i="0" lang="en" sz="1200" u="sng">
                <a:solidFill>
                  <a:srgbClr val="000000"/>
                </a:solidFill>
                <a:latin typeface="Open Sans"/>
                <a:ea typeface="Open Sans"/>
                <a:cs typeface="Open Sans"/>
                <a:sym typeface="Open Sans"/>
              </a:rPr>
              <a:t>eterminations</a:t>
            </a:r>
            <a:r>
              <a:rPr b="1" i="0" lang="en" sz="1200" u="none" strike="noStrike">
                <a:solidFill>
                  <a:srgbClr val="000000"/>
                </a:solidFill>
                <a:latin typeface="Open Sans"/>
                <a:ea typeface="Open Sans"/>
                <a:cs typeface="Open Sans"/>
                <a:sym typeface="Open Sans"/>
              </a:rPr>
              <a:t>:  </a:t>
            </a:r>
            <a:r>
              <a:rPr b="0" i="0" lang="en" sz="1200" u="none" strike="noStrike">
                <a:solidFill>
                  <a:srgbClr val="000000"/>
                </a:solidFill>
                <a:latin typeface="Open Sans"/>
                <a:ea typeface="Open Sans"/>
                <a:cs typeface="Open Sans"/>
                <a:sym typeface="Open Sans"/>
              </a:rPr>
              <a:t>An appeal is a review by an MCE of an adverse benefit determination (ABD).   ABDs include, but are not limited to, MCE’s denying payment in whole or part, denying or limiting authorization of a requested service, etc. </a:t>
            </a:r>
            <a:endParaRPr b="0" sz="1200"/>
          </a:p>
          <a:p>
            <a:pPr indent="-304800" lvl="0" marL="457200" rtl="0" algn="l">
              <a:lnSpc>
                <a:spcPct val="100000"/>
              </a:lnSpc>
              <a:spcBef>
                <a:spcPts val="2000"/>
              </a:spcBef>
              <a:spcAft>
                <a:spcPts val="0"/>
              </a:spcAft>
              <a:buClr>
                <a:srgbClr val="000000"/>
              </a:buClr>
              <a:buSzPts val="1200"/>
              <a:buFont typeface="Open Sans"/>
              <a:buChar char="●"/>
            </a:pPr>
            <a:r>
              <a:rPr b="0" i="0" lang="en" sz="1200" u="none" strike="noStrike">
                <a:solidFill>
                  <a:srgbClr val="000000"/>
                </a:solidFill>
                <a:latin typeface="Open Sans"/>
                <a:ea typeface="Open Sans"/>
                <a:cs typeface="Open Sans"/>
                <a:sym typeface="Open Sans"/>
              </a:rPr>
              <a:t>If an MCE makes an ABD, the MCE must send notice of the ABD explaining how to request an appeal of the ABD.  An appeal request must be filed with the MCE within </a:t>
            </a:r>
            <a:r>
              <a:rPr b="1" i="0" lang="en" sz="1200" u="none" strike="noStrike">
                <a:solidFill>
                  <a:srgbClr val="000000"/>
                </a:solidFill>
              </a:rPr>
              <a:t>60 calendar days</a:t>
            </a:r>
            <a:r>
              <a:rPr b="0" i="0" lang="en" sz="1200" u="none" strike="noStrike">
                <a:solidFill>
                  <a:srgbClr val="000000"/>
                </a:solidFill>
                <a:latin typeface="Open Sans"/>
                <a:ea typeface="Open Sans"/>
                <a:cs typeface="Open Sans"/>
                <a:sym typeface="Open Sans"/>
              </a:rPr>
              <a:t> from the date on the notice of the ABD.</a:t>
            </a:r>
            <a:endParaRPr sz="1200"/>
          </a:p>
          <a:p>
            <a:pPr indent="-304800" lvl="0" marL="457200" rtl="0" algn="l">
              <a:lnSpc>
                <a:spcPct val="100000"/>
              </a:lnSpc>
              <a:spcBef>
                <a:spcPts val="0"/>
              </a:spcBef>
              <a:spcAft>
                <a:spcPts val="0"/>
              </a:spcAft>
              <a:buClr>
                <a:srgbClr val="000000"/>
              </a:buClr>
              <a:buSzPts val="1200"/>
              <a:buFont typeface="Open Sans"/>
              <a:buChar char="●"/>
            </a:pPr>
            <a:r>
              <a:rPr b="0" i="0" lang="en" sz="1200" u="none" strike="noStrike">
                <a:solidFill>
                  <a:srgbClr val="000000"/>
                </a:solidFill>
                <a:latin typeface="Open Sans"/>
                <a:ea typeface="Open Sans"/>
                <a:cs typeface="Open Sans"/>
                <a:sym typeface="Open Sans"/>
              </a:rPr>
              <a:t>If the MCE’s appeal decision is adverse, a State Fair Hearing with the Medicaid agency may be requested.  A hearing must be requested within </a:t>
            </a:r>
            <a:r>
              <a:rPr b="1" i="0" lang="en" sz="1200" u="none" strike="noStrike">
                <a:solidFill>
                  <a:srgbClr val="000000"/>
                </a:solidFill>
              </a:rPr>
              <a:t>120 calendar days</a:t>
            </a:r>
            <a:r>
              <a:rPr b="0" i="0" lang="en" sz="1200" u="none" strike="noStrike">
                <a:solidFill>
                  <a:srgbClr val="000000"/>
                </a:solidFill>
                <a:latin typeface="Open Sans"/>
                <a:ea typeface="Open Sans"/>
                <a:cs typeface="Open Sans"/>
                <a:sym typeface="Open Sans"/>
              </a:rPr>
              <a:t> from the date of the MCE’s notice of ABD resolution.</a:t>
            </a:r>
            <a:endParaRPr sz="1200"/>
          </a:p>
          <a:p>
            <a:pPr indent="0" lvl="0" marL="0" rtl="0" algn="l">
              <a:lnSpc>
                <a:spcPct val="100000"/>
              </a:lnSpc>
              <a:spcBef>
                <a:spcPts val="2000"/>
              </a:spcBef>
              <a:spcAft>
                <a:spcPts val="0"/>
              </a:spcAft>
              <a:buSzPts val="2560"/>
              <a:buNone/>
            </a:pPr>
            <a:r>
              <a:rPr b="1" i="0" lang="en" sz="1200" u="sng">
                <a:solidFill>
                  <a:srgbClr val="000000"/>
                </a:solidFill>
                <a:latin typeface="Open Sans"/>
                <a:ea typeface="Open Sans"/>
                <a:cs typeface="Open Sans"/>
                <a:sym typeface="Open Sans"/>
              </a:rPr>
              <a:t>Grievances</a:t>
            </a:r>
            <a:r>
              <a:rPr b="1" i="0" lang="en" sz="1200" u="none" strike="noStrike">
                <a:solidFill>
                  <a:srgbClr val="000000"/>
                </a:solidFill>
                <a:latin typeface="Open Sans"/>
                <a:ea typeface="Open Sans"/>
                <a:cs typeface="Open Sans"/>
                <a:sym typeface="Open Sans"/>
              </a:rPr>
              <a:t>:  </a:t>
            </a:r>
            <a:r>
              <a:rPr b="0" i="0" lang="en" sz="1200" u="none" strike="noStrike">
                <a:solidFill>
                  <a:srgbClr val="000000"/>
                </a:solidFill>
                <a:latin typeface="Open Sans"/>
                <a:ea typeface="Open Sans"/>
                <a:cs typeface="Open Sans"/>
                <a:sym typeface="Open Sans"/>
              </a:rPr>
              <a:t>A grievance is an expression of dissatisfaction about any matter other than an ABD.  Grievances may include, but are not limited to the quality of care or services provided by the MCE, rudeness of MCE providers or employees, failure to respect Medicaid member’s rights, etc. </a:t>
            </a:r>
            <a:endParaRPr b="0" sz="1200"/>
          </a:p>
          <a:p>
            <a:pPr indent="-304800" lvl="0" marL="457200" rtl="0" algn="l">
              <a:lnSpc>
                <a:spcPct val="100000"/>
              </a:lnSpc>
              <a:spcBef>
                <a:spcPts val="2000"/>
              </a:spcBef>
              <a:spcAft>
                <a:spcPts val="0"/>
              </a:spcAft>
              <a:buClr>
                <a:srgbClr val="000000"/>
              </a:buClr>
              <a:buSzPts val="1200"/>
              <a:buFont typeface="Open Sans"/>
              <a:buChar char="●"/>
            </a:pPr>
            <a:r>
              <a:rPr b="0" i="0" lang="en" sz="1200" u="none" strike="noStrike">
                <a:solidFill>
                  <a:srgbClr val="000000"/>
                </a:solidFill>
                <a:latin typeface="Open Sans"/>
                <a:ea typeface="Open Sans"/>
                <a:cs typeface="Open Sans"/>
                <a:sym typeface="Open Sans"/>
              </a:rPr>
              <a:t>Grievances may be filed with the MCE at any time.  </a:t>
            </a:r>
            <a:endParaRPr sz="1200"/>
          </a:p>
          <a:p>
            <a:pPr indent="-304800" lvl="0" marL="457200" rtl="0" algn="l">
              <a:lnSpc>
                <a:spcPct val="100000"/>
              </a:lnSpc>
              <a:spcBef>
                <a:spcPts val="0"/>
              </a:spcBef>
              <a:spcAft>
                <a:spcPts val="0"/>
              </a:spcAft>
              <a:buClr>
                <a:srgbClr val="000000"/>
              </a:buClr>
              <a:buSzPts val="1200"/>
              <a:buFont typeface="Open Sans"/>
              <a:buChar char="●"/>
            </a:pPr>
            <a:r>
              <a:rPr b="0" i="0" lang="en" sz="1200" u="none" strike="noStrike">
                <a:solidFill>
                  <a:srgbClr val="000000"/>
                </a:solidFill>
                <a:latin typeface="Open Sans"/>
                <a:ea typeface="Open Sans"/>
                <a:cs typeface="Open Sans"/>
                <a:sym typeface="Open Sans"/>
              </a:rPr>
              <a:t>MCEs must address the grievance within </a:t>
            </a:r>
            <a:r>
              <a:rPr b="1" i="0" lang="en" sz="1200" u="none" strike="noStrike">
                <a:solidFill>
                  <a:srgbClr val="000000"/>
                </a:solidFill>
              </a:rPr>
              <a:t>90 calendar days</a:t>
            </a:r>
            <a:r>
              <a:rPr b="0" i="0" lang="en" sz="1200" u="none" strike="noStrike">
                <a:solidFill>
                  <a:srgbClr val="000000"/>
                </a:solidFill>
                <a:latin typeface="Open Sans"/>
                <a:ea typeface="Open Sans"/>
                <a:cs typeface="Open Sans"/>
                <a:sym typeface="Open Sans"/>
              </a:rPr>
              <a:t> from the date the MCE receives the grievance.</a:t>
            </a:r>
            <a:endParaRPr sz="1200"/>
          </a:p>
          <a:p>
            <a:pPr indent="-228600" lvl="0" marL="457200" rtl="0" algn="l">
              <a:lnSpc>
                <a:spcPct val="100000"/>
              </a:lnSpc>
              <a:spcBef>
                <a:spcPts val="1000"/>
              </a:spcBef>
              <a:spcAft>
                <a:spcPts val="1000"/>
              </a:spcAft>
              <a:buSzPts val="2560"/>
              <a:buNone/>
            </a:pPr>
            <a:r>
              <a:t/>
            </a:r>
            <a:endParaRPr sz="1200"/>
          </a:p>
        </p:txBody>
      </p:sp>
    </p:spTree>
  </p:cSld>
  <p:clrMapOvr>
    <a:masterClrMapping/>
  </p:clrMapOvr>
  <p:transition spd="slow" p14:dur="800">
    <p:circle/>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42"/>
          <p:cNvSpPr txBox="1"/>
          <p:nvPr>
            <p:ph type="title"/>
          </p:nvPr>
        </p:nvSpPr>
        <p:spPr>
          <a:xfrm>
            <a:off x="233750" y="124150"/>
            <a:ext cx="8598600" cy="5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333"/>
              <a:buNone/>
            </a:pPr>
            <a:r>
              <a:rPr lang="en" sz="2500">
                <a:latin typeface="Open Sans"/>
                <a:ea typeface="Open Sans"/>
                <a:cs typeface="Open Sans"/>
                <a:sym typeface="Open Sans"/>
              </a:rPr>
              <a:t>Timely filing</a:t>
            </a:r>
            <a:endParaRPr sz="2500">
              <a:latin typeface="Open Sans"/>
              <a:ea typeface="Open Sans"/>
              <a:cs typeface="Open Sans"/>
              <a:sym typeface="Open Sans"/>
            </a:endParaRPr>
          </a:p>
        </p:txBody>
      </p:sp>
      <p:sp>
        <p:nvSpPr>
          <p:cNvPr id="282" name="Google Shape;282;p42"/>
          <p:cNvSpPr txBox="1"/>
          <p:nvPr>
            <p:ph idx="1" type="body"/>
          </p:nvPr>
        </p:nvSpPr>
        <p:spPr>
          <a:xfrm>
            <a:off x="233700" y="681550"/>
            <a:ext cx="8598600" cy="3887400"/>
          </a:xfrm>
          <a:prstGeom prst="rect">
            <a:avLst/>
          </a:prstGeom>
          <a:noFill/>
          <a:ln>
            <a:noFill/>
          </a:ln>
        </p:spPr>
        <p:txBody>
          <a:bodyPr anchorCtr="0" anchor="t" bIns="91425" lIns="91425" spcFirstLastPara="1" rIns="91425" wrap="square" tIns="91425">
            <a:noAutofit/>
          </a:bodyPr>
          <a:lstStyle/>
          <a:p>
            <a:pPr indent="-330200" lvl="0" marL="457200" rtl="0" algn="l">
              <a:lnSpc>
                <a:spcPct val="100000"/>
              </a:lnSpc>
              <a:spcBef>
                <a:spcPts val="0"/>
              </a:spcBef>
              <a:spcAft>
                <a:spcPts val="0"/>
              </a:spcAft>
              <a:buSzPts val="1600"/>
              <a:buChar char="●"/>
            </a:pPr>
            <a:r>
              <a:rPr lang="en"/>
              <a:t>Time limit to submit a Medicaid claim is 365 days from the date of service per federal regulations.</a:t>
            </a:r>
            <a:endParaRPr/>
          </a:p>
          <a:p>
            <a:pPr indent="-330200" lvl="1" marL="914400" rtl="0" algn="l">
              <a:lnSpc>
                <a:spcPct val="100000"/>
              </a:lnSpc>
              <a:spcBef>
                <a:spcPts val="1000"/>
              </a:spcBef>
              <a:spcAft>
                <a:spcPts val="0"/>
              </a:spcAft>
              <a:buSzPts val="1600"/>
              <a:buChar char="○"/>
            </a:pPr>
            <a:r>
              <a:rPr lang="en"/>
              <a:t>For institutional claims, the 365 days begins on the end date of the claim. </a:t>
            </a:r>
            <a:endParaRPr/>
          </a:p>
          <a:p>
            <a:pPr indent="-330200" lvl="1" marL="914400" rtl="0" algn="l">
              <a:lnSpc>
                <a:spcPct val="100000"/>
              </a:lnSpc>
              <a:spcBef>
                <a:spcPts val="1000"/>
              </a:spcBef>
              <a:spcAft>
                <a:spcPts val="0"/>
              </a:spcAft>
              <a:buSzPts val="1600"/>
              <a:buChar char="○"/>
            </a:pPr>
            <a:r>
              <a:rPr lang="en"/>
              <a:t>Any adjustments or corrections must also be received within the 365-day time period. </a:t>
            </a:r>
            <a:endParaRPr/>
          </a:p>
          <a:p>
            <a:pPr indent="-330200" lvl="0" marL="457200" rtl="0" algn="l">
              <a:lnSpc>
                <a:spcPct val="100000"/>
              </a:lnSpc>
              <a:spcBef>
                <a:spcPts val="1000"/>
              </a:spcBef>
              <a:spcAft>
                <a:spcPts val="0"/>
              </a:spcAft>
              <a:buSzPts val="1600"/>
              <a:buChar char="●"/>
            </a:pPr>
            <a:r>
              <a:rPr lang="en"/>
              <a:t>Requesting review of claim that exceeds billing deadline.</a:t>
            </a:r>
            <a:endParaRPr/>
          </a:p>
          <a:p>
            <a:pPr indent="-330200" lvl="1" marL="914400" rtl="0" algn="l">
              <a:lnSpc>
                <a:spcPct val="100000"/>
              </a:lnSpc>
              <a:spcBef>
                <a:spcPts val="1000"/>
              </a:spcBef>
              <a:spcAft>
                <a:spcPts val="0"/>
              </a:spcAft>
              <a:buSzPts val="1600"/>
              <a:buChar char="○"/>
            </a:pPr>
            <a:r>
              <a:rPr lang="en"/>
              <a:t>Claims received by Medicaid after the billing deadline will be denied. </a:t>
            </a:r>
            <a:endParaRPr/>
          </a:p>
          <a:p>
            <a:pPr indent="-330200" lvl="1" marL="914400" rtl="0" algn="l">
              <a:lnSpc>
                <a:spcPct val="100000"/>
              </a:lnSpc>
              <a:spcBef>
                <a:spcPts val="1000"/>
              </a:spcBef>
              <a:spcAft>
                <a:spcPts val="1000"/>
              </a:spcAft>
              <a:buSzPts val="1600"/>
              <a:buChar char="○"/>
            </a:pPr>
            <a:r>
              <a:rPr lang="en"/>
              <a:t>Providers may request to correct a claim outside of the timely filing deadline; however, no additional funds will be reimbursed. </a:t>
            </a:r>
            <a:endParaRPr/>
          </a:p>
        </p:txBody>
      </p:sp>
    </p:spTree>
  </p:cSld>
  <p:clrMapOvr>
    <a:masterClrMapping/>
  </p:clrMapOvr>
  <p:transition spd="slow" p14:dur="1500">
    <p:split orient="ver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43"/>
          <p:cNvSpPr txBox="1"/>
          <p:nvPr>
            <p:ph idx="1" type="body"/>
          </p:nvPr>
        </p:nvSpPr>
        <p:spPr>
          <a:xfrm>
            <a:off x="233700" y="681550"/>
            <a:ext cx="8598600" cy="4126800"/>
          </a:xfrm>
          <a:prstGeom prst="rect">
            <a:avLst/>
          </a:prstGeom>
          <a:noFill/>
          <a:ln>
            <a:noFill/>
          </a:ln>
        </p:spPr>
        <p:txBody>
          <a:bodyPr anchorCtr="0" anchor="t" bIns="91425" lIns="91425" spcFirstLastPara="1" rIns="91425" wrap="square" tIns="91425">
            <a:noAutofit/>
          </a:bodyPr>
          <a:lstStyle/>
          <a:p>
            <a:pPr indent="-335429" lvl="0" marL="457200" rtl="0" algn="l">
              <a:lnSpc>
                <a:spcPct val="100000"/>
              </a:lnSpc>
              <a:spcBef>
                <a:spcPts val="0"/>
              </a:spcBef>
              <a:spcAft>
                <a:spcPts val="0"/>
              </a:spcAft>
              <a:buSzPts val="1682"/>
              <a:buChar char="●"/>
            </a:pPr>
            <a:r>
              <a:rPr lang="en" sz="1400"/>
              <a:t>If Medicaid denied a claim for exceeding the billing deadline, the provider may request a review for payment. The situations below may be considered for review, provided specific, appropriate documentation is submitted. </a:t>
            </a:r>
            <a:endParaRPr sz="1400"/>
          </a:p>
          <a:p>
            <a:pPr indent="-335429" lvl="1" marL="914400" rtl="0" algn="l">
              <a:lnSpc>
                <a:spcPct val="100000"/>
              </a:lnSpc>
              <a:spcBef>
                <a:spcPts val="1000"/>
              </a:spcBef>
              <a:spcAft>
                <a:spcPts val="0"/>
              </a:spcAft>
              <a:buSzPts val="1682"/>
              <a:buChar char="○"/>
            </a:pPr>
            <a:r>
              <a:rPr lang="en" sz="1400"/>
              <a:t>Provider is under investigation for fraud or abuse. </a:t>
            </a:r>
            <a:endParaRPr sz="1400"/>
          </a:p>
          <a:p>
            <a:pPr indent="-335429" lvl="1" marL="914400" rtl="0" algn="l">
              <a:lnSpc>
                <a:spcPct val="100000"/>
              </a:lnSpc>
              <a:spcBef>
                <a:spcPts val="0"/>
              </a:spcBef>
              <a:spcAft>
                <a:spcPts val="0"/>
              </a:spcAft>
              <a:buSzPts val="1682"/>
              <a:buChar char="○"/>
            </a:pPr>
            <a:r>
              <a:rPr lang="en" sz="1400"/>
              <a:t>Court order.</a:t>
            </a:r>
            <a:endParaRPr sz="1400"/>
          </a:p>
          <a:p>
            <a:pPr indent="-335429" lvl="1" marL="914400" rtl="0" algn="l">
              <a:lnSpc>
                <a:spcPct val="100000"/>
              </a:lnSpc>
              <a:spcBef>
                <a:spcPts val="0"/>
              </a:spcBef>
              <a:spcAft>
                <a:spcPts val="0"/>
              </a:spcAft>
              <a:buSzPts val="1682"/>
              <a:buChar char="○"/>
            </a:pPr>
            <a:r>
              <a:rPr i="0" lang="en" sz="1400">
                <a:solidFill>
                  <a:srgbClr val="222222"/>
                </a:solidFill>
                <a:highlight>
                  <a:srgbClr val="FFFFFF"/>
                </a:highlight>
              </a:rPr>
              <a:t>Situations involving a provider who conforms with Medicaid requirements by billing a third-party payer first, resulting in non-payment after the 365-day billing deadline, have been allowed as an exception to the filing deadline in hearing decision numbers 13-078-02 and 13-239-03. In accordance with 42 CFR §447.45(d)(4)(iv) and the above paragraph, if a provider files a claim beyond the 365-day limit in such a situation, it is a “same situation” as to prior agency hearing decisions and may be processed. </a:t>
            </a:r>
            <a:endParaRPr sz="1400"/>
          </a:p>
          <a:p>
            <a:pPr indent="-335429" lvl="1" marL="914400" rtl="0" algn="l">
              <a:lnSpc>
                <a:spcPct val="100000"/>
              </a:lnSpc>
              <a:spcBef>
                <a:spcPts val="0"/>
              </a:spcBef>
              <a:spcAft>
                <a:spcPts val="0"/>
              </a:spcAft>
              <a:buSzPts val="1682"/>
              <a:buChar char="○"/>
            </a:pPr>
            <a:r>
              <a:rPr i="0" lang="en" sz="1400">
                <a:solidFill>
                  <a:srgbClr val="222222"/>
                </a:solidFill>
                <a:highlight>
                  <a:srgbClr val="FFFFFF"/>
                </a:highlight>
              </a:rPr>
              <a:t>Situations involving agency error in processing a timely clean claim resulting in the provider having to again file the claims beyond the one-year deadline have been allowed as an exception to the filing deadline in hearing decision numbers 13-212-08 and 13-212-22. In accordance with 42 CFR §447.45(d)(4)(iv) and paragraph 2 above, if a provider files a claim in such a situation, it is a “same situation” as to prior agency hearing decisions and may be processed.</a:t>
            </a:r>
            <a:endParaRPr sz="1400"/>
          </a:p>
        </p:txBody>
      </p:sp>
      <p:sp>
        <p:nvSpPr>
          <p:cNvPr id="288" name="Google Shape;288;p43"/>
          <p:cNvSpPr txBox="1"/>
          <p:nvPr>
            <p:ph type="title"/>
          </p:nvPr>
        </p:nvSpPr>
        <p:spPr>
          <a:xfrm>
            <a:off x="233750" y="124150"/>
            <a:ext cx="8598600" cy="5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333"/>
              <a:buNone/>
            </a:pPr>
            <a:r>
              <a:rPr lang="en" sz="2500">
                <a:latin typeface="Open Sans"/>
                <a:ea typeface="Open Sans"/>
                <a:cs typeface="Open Sans"/>
                <a:sym typeface="Open Sans"/>
              </a:rPr>
              <a:t>Timely filing</a:t>
            </a:r>
            <a:endParaRPr sz="2500">
              <a:latin typeface="Open Sans"/>
              <a:ea typeface="Open Sans"/>
              <a:cs typeface="Open Sans"/>
              <a:sym typeface="Open Sans"/>
            </a:endParaRPr>
          </a:p>
        </p:txBody>
      </p:sp>
    </p:spTree>
  </p:cSld>
  <p:clrMapOvr>
    <a:masterClrMapping/>
  </p:clrMapOvr>
  <p:transition spd="slow" p14:dur="1500">
    <p:split orient="ver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44"/>
          <p:cNvSpPr txBox="1"/>
          <p:nvPr>
            <p:ph type="title"/>
          </p:nvPr>
        </p:nvSpPr>
        <p:spPr>
          <a:xfrm>
            <a:off x="233750" y="111500"/>
            <a:ext cx="8598600" cy="570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333"/>
              <a:buNone/>
            </a:pPr>
            <a:r>
              <a:rPr lang="en" sz="2500">
                <a:latin typeface="Open Sans"/>
                <a:ea typeface="Open Sans"/>
                <a:cs typeface="Open Sans"/>
                <a:sym typeface="Open Sans"/>
              </a:rPr>
              <a:t>Clean claim vs new claim</a:t>
            </a:r>
            <a:endParaRPr sz="2500">
              <a:latin typeface="Open Sans"/>
              <a:ea typeface="Open Sans"/>
              <a:cs typeface="Open Sans"/>
              <a:sym typeface="Open Sans"/>
            </a:endParaRPr>
          </a:p>
        </p:txBody>
      </p:sp>
      <p:sp>
        <p:nvSpPr>
          <p:cNvPr id="294" name="Google Shape;294;p44"/>
          <p:cNvSpPr txBox="1"/>
          <p:nvPr>
            <p:ph idx="1" type="body"/>
          </p:nvPr>
        </p:nvSpPr>
        <p:spPr>
          <a:xfrm>
            <a:off x="233700" y="681500"/>
            <a:ext cx="8598600" cy="3887400"/>
          </a:xfrm>
          <a:prstGeom prst="rect">
            <a:avLst/>
          </a:prstGeom>
          <a:noFill/>
          <a:ln>
            <a:noFill/>
          </a:ln>
        </p:spPr>
        <p:txBody>
          <a:bodyPr anchorCtr="0" anchor="t" bIns="91425" lIns="91425" spcFirstLastPara="1" rIns="91425" wrap="square" tIns="91425">
            <a:noAutofit/>
          </a:bodyPr>
          <a:lstStyle/>
          <a:p>
            <a:pPr indent="-338437" lvl="0" marL="457200" rtl="0" algn="l">
              <a:lnSpc>
                <a:spcPct val="100000"/>
              </a:lnSpc>
              <a:spcBef>
                <a:spcPts val="0"/>
              </a:spcBef>
              <a:spcAft>
                <a:spcPts val="0"/>
              </a:spcAft>
              <a:buSzPts val="1730"/>
              <a:buChar char="●"/>
            </a:pPr>
            <a:r>
              <a:rPr lang="en"/>
              <a:t>The definitions of the terms “clean claim” and “new claim” affect which claims and adjustments Medicaid may consider for payment when more than 365 days have passed since the date of service.</a:t>
            </a:r>
            <a:endParaRPr/>
          </a:p>
          <a:p>
            <a:pPr indent="-338437" lvl="1" marL="914400" rtl="0" algn="l">
              <a:lnSpc>
                <a:spcPct val="100000"/>
              </a:lnSpc>
              <a:spcBef>
                <a:spcPts val="1000"/>
              </a:spcBef>
              <a:spcAft>
                <a:spcPts val="0"/>
              </a:spcAft>
              <a:buSzPts val="1730"/>
              <a:buChar char="○"/>
            </a:pPr>
            <a:r>
              <a:rPr b="1" i="0" lang="en">
                <a:solidFill>
                  <a:srgbClr val="222222"/>
                </a:solidFill>
                <a:highlight>
                  <a:srgbClr val="FFFFFF"/>
                </a:highlight>
              </a:rPr>
              <a:t>Clean claim </a:t>
            </a:r>
            <a:r>
              <a:rPr i="0" lang="en">
                <a:solidFill>
                  <a:srgbClr val="222222"/>
                </a:solidFill>
                <a:highlight>
                  <a:srgbClr val="FFFFFF"/>
                </a:highlight>
              </a:rPr>
              <a:t>- Federal regulations define a clean claim as a claim that Medicaid can process without obtaining additional information from the provider of the service or from a third party, including a claim with errors originating in a </a:t>
            </a:r>
            <a:r>
              <a:rPr lang="en">
                <a:solidFill>
                  <a:srgbClr val="222222"/>
                </a:solidFill>
                <a:highlight>
                  <a:srgbClr val="FFFFFF"/>
                </a:highlight>
              </a:rPr>
              <a:t>s</a:t>
            </a:r>
            <a:r>
              <a:rPr i="0" lang="en">
                <a:solidFill>
                  <a:srgbClr val="222222"/>
                </a:solidFill>
                <a:highlight>
                  <a:srgbClr val="FFFFFF"/>
                </a:highlight>
              </a:rPr>
              <a:t>tate’s claim system. A claim that is denied for omitted or incorrect date or for  missing attachment is not a clean claim. A claim filed more than 365 days after the date of service is not a clean claim.</a:t>
            </a:r>
            <a:endParaRPr/>
          </a:p>
          <a:p>
            <a:pPr indent="-338437" lvl="1" marL="914400" rtl="0" algn="l">
              <a:lnSpc>
                <a:spcPct val="100000"/>
              </a:lnSpc>
              <a:spcBef>
                <a:spcPts val="1000"/>
              </a:spcBef>
              <a:spcAft>
                <a:spcPts val="1000"/>
              </a:spcAft>
              <a:buSzPts val="1730"/>
              <a:buChar char="○"/>
            </a:pPr>
            <a:r>
              <a:rPr b="1" i="0" lang="en">
                <a:solidFill>
                  <a:srgbClr val="222222"/>
                </a:solidFill>
                <a:highlight>
                  <a:srgbClr val="FFFFFF"/>
                </a:highlight>
              </a:rPr>
              <a:t>New claim </a:t>
            </a:r>
            <a:r>
              <a:rPr i="0" lang="en">
                <a:solidFill>
                  <a:srgbClr val="222222"/>
                </a:solidFill>
                <a:highlight>
                  <a:srgbClr val="FFFFFF"/>
                </a:highlight>
              </a:rPr>
              <a:t>- A new claim is a claim that is unique, differing from all other claims in at least one material fact. It is important to note that identical claims received by Medicaid on different days differ in the material fact of their receipt date and are both new claims unless defined otherwise.  </a:t>
            </a:r>
            <a:endParaRPr/>
          </a:p>
        </p:txBody>
      </p:sp>
    </p:spTree>
  </p:cSld>
  <p:clrMapOvr>
    <a:masterClrMapping/>
  </p:clrMapOvr>
  <p:transition spd="slow" p14:dur="1500">
    <p:split orient="ver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g2ef8a9189b9_0_4"/>
          <p:cNvSpPr txBox="1"/>
          <p:nvPr>
            <p:ph idx="1" type="body"/>
          </p:nvPr>
        </p:nvSpPr>
        <p:spPr>
          <a:xfrm>
            <a:off x="240100" y="105150"/>
            <a:ext cx="7148400" cy="576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lt1"/>
              </a:buClr>
              <a:buSzPts val="1800"/>
              <a:buFont typeface="Open Sans ExtraBold"/>
              <a:buNone/>
            </a:pPr>
            <a:r>
              <a:rPr b="1" lang="en" sz="2500">
                <a:solidFill>
                  <a:schemeClr val="dk1"/>
                </a:solidFill>
              </a:rPr>
              <a:t>Requesting a fair hearing</a:t>
            </a:r>
            <a:endParaRPr b="1" sz="2500"/>
          </a:p>
        </p:txBody>
      </p:sp>
      <p:pic>
        <p:nvPicPr>
          <p:cNvPr id="300" name="Google Shape;300;g2ef8a9189b9_0_4"/>
          <p:cNvPicPr preferRelativeResize="0"/>
          <p:nvPr/>
        </p:nvPicPr>
        <p:blipFill rotWithShape="1">
          <a:blip r:embed="rId3">
            <a:alphaModFix/>
          </a:blip>
          <a:srcRect b="0" l="0" r="0" t="0"/>
          <a:stretch/>
        </p:blipFill>
        <p:spPr>
          <a:xfrm>
            <a:off x="152400" y="773440"/>
            <a:ext cx="5244123" cy="3360900"/>
          </a:xfrm>
          <a:prstGeom prst="rect">
            <a:avLst/>
          </a:prstGeom>
          <a:noFill/>
          <a:ln>
            <a:noFill/>
          </a:ln>
        </p:spPr>
      </p:pic>
      <p:pic>
        <p:nvPicPr>
          <p:cNvPr id="301" name="Google Shape;301;g2ef8a9189b9_0_4"/>
          <p:cNvPicPr preferRelativeResize="0"/>
          <p:nvPr/>
        </p:nvPicPr>
        <p:blipFill rotWithShape="1">
          <a:blip r:embed="rId4">
            <a:alphaModFix/>
          </a:blip>
          <a:srcRect b="0" l="0" r="0" t="0"/>
          <a:stretch/>
        </p:blipFill>
        <p:spPr>
          <a:xfrm>
            <a:off x="4840437" y="2817646"/>
            <a:ext cx="4222550" cy="206435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5"/>
          <p:cNvSpPr txBox="1"/>
          <p:nvPr>
            <p:ph idx="4294967295" type="title"/>
          </p:nvPr>
        </p:nvSpPr>
        <p:spPr>
          <a:xfrm>
            <a:off x="311700" y="1469388"/>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3800"/>
              <a:buFont typeface="Arial"/>
              <a:buNone/>
            </a:pPr>
            <a:r>
              <a:rPr lang="en" sz="5000">
                <a:solidFill>
                  <a:schemeClr val="accent1"/>
                </a:solidFill>
              </a:rPr>
              <a:t>Housekeeping items</a:t>
            </a:r>
            <a:endParaRPr sz="5000"/>
          </a:p>
        </p:txBody>
      </p:sp>
      <p:sp>
        <p:nvSpPr>
          <p:cNvPr id="114" name="Google Shape;114;p5"/>
          <p:cNvSpPr txBox="1"/>
          <p:nvPr>
            <p:ph idx="1" type="body"/>
          </p:nvPr>
        </p:nvSpPr>
        <p:spPr>
          <a:xfrm>
            <a:off x="118050" y="4472400"/>
            <a:ext cx="8907900" cy="671100"/>
          </a:xfrm>
          <a:prstGeom prst="rect">
            <a:avLst/>
          </a:prstGeom>
          <a:noFill/>
          <a:ln>
            <a:noFill/>
          </a:ln>
        </p:spPr>
        <p:txBody>
          <a:bodyPr anchorCtr="0" anchor="ctr" bIns="91425" lIns="91425" spcFirstLastPara="1" rIns="91425" wrap="square" tIns="91425">
            <a:spAutoFit/>
          </a:bodyPr>
          <a:lstStyle/>
          <a:p>
            <a:pPr indent="0" lvl="0" marL="457200" rtl="0" algn="ctr">
              <a:lnSpc>
                <a:spcPct val="80000"/>
              </a:lnSpc>
              <a:spcBef>
                <a:spcPts val="1100"/>
              </a:spcBef>
              <a:spcAft>
                <a:spcPts val="0"/>
              </a:spcAft>
              <a:buSzPts val="1800"/>
              <a:buNone/>
            </a:pPr>
            <a:r>
              <a:t/>
            </a:r>
            <a:endParaRPr sz="1700">
              <a:solidFill>
                <a:schemeClr val="dk2"/>
              </a:solidFill>
            </a:endParaRPr>
          </a:p>
          <a:p>
            <a:pPr indent="0" lvl="0" marL="0" rtl="0" algn="ctr">
              <a:lnSpc>
                <a:spcPct val="100000"/>
              </a:lnSpc>
              <a:spcBef>
                <a:spcPts val="0"/>
              </a:spcBef>
              <a:spcAft>
                <a:spcPts val="0"/>
              </a:spcAft>
              <a:buSzPts val="1800"/>
              <a:buNone/>
            </a:pPr>
            <a:r>
              <a:t/>
            </a:r>
            <a:endParaRPr/>
          </a:p>
        </p:txBody>
      </p:sp>
    </p:spTree>
  </p:cSld>
  <p:clrMapOvr>
    <a:masterClrMapping/>
  </p:clrMapOvr>
  <mc:AlternateContent>
    <mc:Choice Requires="p14">
      <p:transition spd="slow" p14:dur="3400">
        <p14:reveal dir="l"/>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g2ef8a9189b9_0_9"/>
          <p:cNvSpPr txBox="1"/>
          <p:nvPr>
            <p:ph idx="1" type="body"/>
          </p:nvPr>
        </p:nvSpPr>
        <p:spPr>
          <a:xfrm>
            <a:off x="240100" y="105150"/>
            <a:ext cx="7148400" cy="576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lt1"/>
              </a:buClr>
              <a:buSzPts val="1800"/>
              <a:buFont typeface="Open Sans ExtraBold"/>
              <a:buNone/>
            </a:pPr>
            <a:r>
              <a:rPr b="1" lang="en" sz="2500">
                <a:solidFill>
                  <a:schemeClr val="dk1"/>
                </a:solidFill>
              </a:rPr>
              <a:t>Requesting a fair hearing</a:t>
            </a:r>
            <a:endParaRPr b="1" sz="2500"/>
          </a:p>
        </p:txBody>
      </p:sp>
      <p:pic>
        <p:nvPicPr>
          <p:cNvPr id="307" name="Google Shape;307;g2ef8a9189b9_0_9"/>
          <p:cNvPicPr preferRelativeResize="0"/>
          <p:nvPr/>
        </p:nvPicPr>
        <p:blipFill rotWithShape="1">
          <a:blip r:embed="rId3">
            <a:alphaModFix/>
          </a:blip>
          <a:srcRect b="0" l="0" r="0" t="0"/>
          <a:stretch/>
        </p:blipFill>
        <p:spPr>
          <a:xfrm>
            <a:off x="164700" y="735422"/>
            <a:ext cx="5649202" cy="2289810"/>
          </a:xfrm>
          <a:prstGeom prst="rect">
            <a:avLst/>
          </a:prstGeom>
          <a:noFill/>
          <a:ln>
            <a:noFill/>
          </a:ln>
        </p:spPr>
      </p:pic>
      <p:pic>
        <p:nvPicPr>
          <p:cNvPr id="308" name="Google Shape;308;g2ef8a9189b9_0_9"/>
          <p:cNvPicPr preferRelativeResize="0"/>
          <p:nvPr/>
        </p:nvPicPr>
        <p:blipFill rotWithShape="1">
          <a:blip r:embed="rId4">
            <a:alphaModFix/>
          </a:blip>
          <a:srcRect b="0" l="0" r="0" t="0"/>
          <a:stretch/>
        </p:blipFill>
        <p:spPr>
          <a:xfrm>
            <a:off x="4381224" y="2708711"/>
            <a:ext cx="4567441" cy="228981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g2ef8a9189b9_0_12"/>
          <p:cNvSpPr txBox="1"/>
          <p:nvPr>
            <p:ph idx="1" type="body"/>
          </p:nvPr>
        </p:nvSpPr>
        <p:spPr>
          <a:xfrm>
            <a:off x="240100" y="105150"/>
            <a:ext cx="7148400" cy="576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lt1"/>
              </a:buClr>
              <a:buSzPts val="1800"/>
              <a:buFont typeface="Open Sans ExtraBold"/>
              <a:buNone/>
            </a:pPr>
            <a:r>
              <a:rPr b="1" lang="en" sz="2500">
                <a:solidFill>
                  <a:schemeClr val="dk1"/>
                </a:solidFill>
              </a:rPr>
              <a:t>Requesting a fair hearing</a:t>
            </a:r>
            <a:endParaRPr b="1" sz="2500"/>
          </a:p>
        </p:txBody>
      </p:sp>
      <p:pic>
        <p:nvPicPr>
          <p:cNvPr id="314" name="Google Shape;314;g2ef8a9189b9_0_12"/>
          <p:cNvPicPr preferRelativeResize="0"/>
          <p:nvPr/>
        </p:nvPicPr>
        <p:blipFill rotWithShape="1">
          <a:blip r:embed="rId3">
            <a:alphaModFix/>
          </a:blip>
          <a:srcRect b="0" l="0" r="0" t="0"/>
          <a:stretch/>
        </p:blipFill>
        <p:spPr>
          <a:xfrm>
            <a:off x="167281" y="850415"/>
            <a:ext cx="4770478" cy="3282091"/>
          </a:xfrm>
          <a:prstGeom prst="rect">
            <a:avLst/>
          </a:prstGeom>
          <a:noFill/>
          <a:ln>
            <a:noFill/>
          </a:ln>
        </p:spPr>
      </p:pic>
      <p:sp>
        <p:nvSpPr>
          <p:cNvPr id="315" name="Google Shape;315;g2ef8a9189b9_0_12"/>
          <p:cNvSpPr txBox="1"/>
          <p:nvPr/>
        </p:nvSpPr>
        <p:spPr>
          <a:xfrm>
            <a:off x="5088313" y="1347263"/>
            <a:ext cx="3843900" cy="2288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u="none" cap="none" strike="noStrike">
                <a:solidFill>
                  <a:srgbClr val="000000"/>
                </a:solidFill>
                <a:latin typeface="Open Sans"/>
                <a:ea typeface="Open Sans"/>
                <a:cs typeface="Open Sans"/>
                <a:sym typeface="Open Sans"/>
              </a:rPr>
              <a:t>This form can be filled out online and saved to your computer. Please complete all of the fields marked with an asterisk symbol (*) and include all required documentation.</a:t>
            </a:r>
            <a:endParaRPr b="0" i="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None/>
            </a:pPr>
            <a:r>
              <a:rPr b="0" i="0" lang="en" u="none" cap="none" strike="noStrike">
                <a:solidFill>
                  <a:srgbClr val="000000"/>
                </a:solidFill>
                <a:latin typeface="Open Sans"/>
                <a:ea typeface="Open Sans"/>
                <a:cs typeface="Open Sans"/>
                <a:sym typeface="Open Sans"/>
              </a:rPr>
              <a:t>For hearing updates, you can contact the hearings office or send an email requesting an update.</a:t>
            </a:r>
            <a:endParaRPr b="0" i="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None/>
            </a:pPr>
            <a:br>
              <a:rPr b="0" i="0" lang="en"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pic>
        <p:nvPicPr>
          <p:cNvPr id="316" name="Google Shape;316;g2ef8a9189b9_0_12"/>
          <p:cNvPicPr preferRelativeResize="0"/>
          <p:nvPr/>
        </p:nvPicPr>
        <p:blipFill rotWithShape="1">
          <a:blip r:embed="rId4">
            <a:alphaModFix/>
          </a:blip>
          <a:srcRect b="0" l="0" r="0" t="0"/>
          <a:stretch/>
        </p:blipFill>
        <p:spPr>
          <a:xfrm>
            <a:off x="5070286" y="3860072"/>
            <a:ext cx="3879959" cy="110363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g2ef8a9189b9_0_15"/>
          <p:cNvSpPr txBox="1"/>
          <p:nvPr>
            <p:ph idx="1" type="body"/>
          </p:nvPr>
        </p:nvSpPr>
        <p:spPr>
          <a:xfrm>
            <a:off x="240100" y="105150"/>
            <a:ext cx="7148400" cy="576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lt1"/>
              </a:buClr>
              <a:buSzPts val="1800"/>
              <a:buFont typeface="Open Sans ExtraBold"/>
              <a:buNone/>
            </a:pPr>
            <a:r>
              <a:rPr b="1" lang="en" sz="2500">
                <a:solidFill>
                  <a:schemeClr val="dk1"/>
                </a:solidFill>
              </a:rPr>
              <a:t>Requesting a fair hearing</a:t>
            </a:r>
            <a:endParaRPr b="1" sz="2500"/>
          </a:p>
        </p:txBody>
      </p:sp>
      <p:pic>
        <p:nvPicPr>
          <p:cNvPr id="322" name="Google Shape;322;g2ef8a9189b9_0_15"/>
          <p:cNvPicPr preferRelativeResize="0"/>
          <p:nvPr/>
        </p:nvPicPr>
        <p:blipFill rotWithShape="1">
          <a:blip r:embed="rId3">
            <a:alphaModFix/>
          </a:blip>
          <a:srcRect b="0" l="0" r="0" t="0"/>
          <a:stretch/>
        </p:blipFill>
        <p:spPr>
          <a:xfrm>
            <a:off x="2261921" y="962354"/>
            <a:ext cx="4484371" cy="401031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g1272c19d053_0_4"/>
          <p:cNvSpPr txBox="1"/>
          <p:nvPr>
            <p:ph type="title"/>
          </p:nvPr>
        </p:nvSpPr>
        <p:spPr>
          <a:xfrm>
            <a:off x="546475" y="1617450"/>
            <a:ext cx="8114400" cy="954300"/>
          </a:xfrm>
          <a:prstGeom prst="rect">
            <a:avLst/>
          </a:prstGeom>
          <a:noFill/>
          <a:ln>
            <a:noFill/>
          </a:ln>
        </p:spPr>
        <p:txBody>
          <a:bodyPr anchorCtr="0" anchor="b" bIns="91425" lIns="91425" spcFirstLastPara="1" rIns="91425" wrap="square" tIns="91425">
            <a:spAutoFit/>
          </a:bodyPr>
          <a:lstStyle/>
          <a:p>
            <a:pPr indent="0" lvl="0" marL="0" rtl="0" algn="ctr">
              <a:lnSpc>
                <a:spcPct val="100000"/>
              </a:lnSpc>
              <a:spcBef>
                <a:spcPts val="0"/>
              </a:spcBef>
              <a:spcAft>
                <a:spcPts val="0"/>
              </a:spcAft>
              <a:buSzPts val="6800"/>
              <a:buNone/>
            </a:pPr>
            <a:r>
              <a:rPr lang="en" sz="5000"/>
              <a:t>Claims inquiry</a:t>
            </a:r>
            <a:endParaRPr sz="5000"/>
          </a:p>
        </p:txBody>
      </p:sp>
    </p:spTree>
  </p:cSld>
  <p:clrMapOvr>
    <a:masterClrMapping/>
  </p:clrMapOvr>
  <p:transition spd="slow">
    <p:randomBar dir="ver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49"/>
          <p:cNvSpPr txBox="1"/>
          <p:nvPr>
            <p:ph type="title"/>
          </p:nvPr>
        </p:nvSpPr>
        <p:spPr>
          <a:xfrm>
            <a:off x="229350" y="108825"/>
            <a:ext cx="8520600" cy="5853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 sz="2500">
                <a:latin typeface="Open Sans"/>
                <a:ea typeface="Open Sans"/>
                <a:cs typeface="Open Sans"/>
                <a:sym typeface="Open Sans"/>
              </a:rPr>
              <a:t>Claim status inquiry</a:t>
            </a:r>
            <a:endParaRPr sz="2500">
              <a:latin typeface="Open Sans"/>
              <a:ea typeface="Open Sans"/>
              <a:cs typeface="Open Sans"/>
              <a:sym typeface="Open Sans"/>
            </a:endParaRPr>
          </a:p>
        </p:txBody>
      </p:sp>
      <p:sp>
        <p:nvSpPr>
          <p:cNvPr id="333" name="Google Shape;333;p49"/>
          <p:cNvSpPr txBox="1"/>
          <p:nvPr>
            <p:ph idx="1" type="body"/>
          </p:nvPr>
        </p:nvSpPr>
        <p:spPr>
          <a:xfrm>
            <a:off x="229350" y="662575"/>
            <a:ext cx="8603100" cy="4304400"/>
          </a:xfrm>
          <a:prstGeom prst="rect">
            <a:avLst/>
          </a:prstGeom>
          <a:noFill/>
          <a:ln>
            <a:noFill/>
          </a:ln>
        </p:spPr>
        <p:txBody>
          <a:bodyPr anchorCtr="0" anchor="t" bIns="91425" lIns="91425" spcFirstLastPara="1" rIns="91425" wrap="square" tIns="91425">
            <a:noAutofit/>
          </a:bodyPr>
          <a:lstStyle/>
          <a:p>
            <a:pPr indent="-98425" lvl="0" marL="127000" rtl="0" algn="l">
              <a:lnSpc>
                <a:spcPct val="100000"/>
              </a:lnSpc>
              <a:spcBef>
                <a:spcPts val="0"/>
              </a:spcBef>
              <a:spcAft>
                <a:spcPts val="0"/>
              </a:spcAft>
              <a:buSzPts val="1730"/>
              <a:buNone/>
            </a:pPr>
            <a:r>
              <a:rPr b="1" i="0" lang="en" sz="1300" u="none" strike="noStrike">
                <a:solidFill>
                  <a:schemeClr val="dk1"/>
                </a:solidFill>
                <a:latin typeface="Open Sans"/>
                <a:ea typeface="Open Sans"/>
                <a:cs typeface="Open Sans"/>
                <a:sym typeface="Open Sans"/>
              </a:rPr>
              <a:t>Inquire </a:t>
            </a:r>
            <a:r>
              <a:rPr b="1" lang="en" sz="1300">
                <a:solidFill>
                  <a:schemeClr val="dk1"/>
                </a:solidFill>
              </a:rPr>
              <a:t>c</a:t>
            </a:r>
            <a:r>
              <a:rPr b="1" i="0" lang="en" sz="1300" u="none" strike="noStrike">
                <a:solidFill>
                  <a:schemeClr val="dk1"/>
                </a:solidFill>
                <a:latin typeface="Open Sans"/>
                <a:ea typeface="Open Sans"/>
                <a:cs typeface="Open Sans"/>
                <a:sym typeface="Open Sans"/>
              </a:rPr>
              <a:t>laims allow providers to view details of selected claims.</a:t>
            </a:r>
            <a:endParaRPr sz="1300"/>
          </a:p>
          <a:p>
            <a:pPr indent="-228600" lvl="0" marL="457200" rtl="0" algn="l">
              <a:lnSpc>
                <a:spcPct val="100000"/>
              </a:lnSpc>
              <a:spcBef>
                <a:spcPts val="0"/>
              </a:spcBef>
              <a:spcAft>
                <a:spcPts val="0"/>
              </a:spcAft>
              <a:buSzPts val="1730"/>
              <a:buNone/>
            </a:pPr>
            <a:r>
              <a:t/>
            </a:r>
            <a:endParaRPr b="0" sz="1300">
              <a:solidFill>
                <a:schemeClr val="dk1"/>
              </a:solidFill>
            </a:endParaRPr>
          </a:p>
          <a:p>
            <a:pPr indent="0" lvl="0" marL="127000" rtl="0" algn="l">
              <a:lnSpc>
                <a:spcPct val="100000"/>
              </a:lnSpc>
              <a:spcBef>
                <a:spcPts val="0"/>
              </a:spcBef>
              <a:spcAft>
                <a:spcPts val="0"/>
              </a:spcAft>
              <a:buSzPts val="1730"/>
              <a:buNone/>
            </a:pPr>
            <a:r>
              <a:rPr b="0" i="0" lang="en" sz="1400" u="sng" strike="noStrike">
                <a:solidFill>
                  <a:srgbClr val="490F52"/>
                </a:solidFill>
                <a:latin typeface="Open Sans"/>
                <a:ea typeface="Open Sans"/>
                <a:cs typeface="Open Sans"/>
                <a:sym typeface="Open Sans"/>
                <a:hlinkClick r:id="rId3">
                  <a:extLst>
                    <a:ext uri="{A12FA001-AC4F-418D-AE19-62706E023703}">
                      <ahyp:hlinkClr val="tx"/>
                    </a:ext>
                  </a:extLst>
                </a:hlinkClick>
              </a:rPr>
              <a:t>https://prism.health.utah.gov/</a:t>
            </a:r>
            <a:endParaRPr b="0" i="0" sz="1400" u="none" strike="noStrike">
              <a:solidFill>
                <a:srgbClr val="000000"/>
              </a:solidFill>
              <a:latin typeface="Open Sans"/>
              <a:ea typeface="Open Sans"/>
              <a:cs typeface="Open Sans"/>
              <a:sym typeface="Open Sans"/>
            </a:endParaRPr>
          </a:p>
          <a:p>
            <a:pPr indent="-311150" lvl="0" marL="457200" rtl="0" algn="l">
              <a:lnSpc>
                <a:spcPct val="100000"/>
              </a:lnSpc>
              <a:spcBef>
                <a:spcPts val="1000"/>
              </a:spcBef>
              <a:spcAft>
                <a:spcPts val="0"/>
              </a:spcAft>
              <a:buSzPts val="1300"/>
              <a:buChar char="●"/>
            </a:pPr>
            <a:r>
              <a:rPr b="0" i="0" lang="en" sz="1300" u="none" strike="noStrike">
                <a:solidFill>
                  <a:srgbClr val="000000"/>
                </a:solidFill>
                <a:latin typeface="Open Sans"/>
                <a:ea typeface="Open Sans"/>
                <a:cs typeface="Open Sans"/>
                <a:sym typeface="Open Sans"/>
              </a:rPr>
              <a:t>Enrolled providers can access PRISM to view their claims, however, only the claims they have submitted, or which have been submitted on their behalf can be viewed</a:t>
            </a:r>
            <a:r>
              <a:rPr lang="en" sz="1300"/>
              <a:t>.</a:t>
            </a:r>
            <a:endParaRPr sz="1300"/>
          </a:p>
          <a:p>
            <a:pPr indent="-311150" lvl="0" marL="457200" rtl="0" algn="l">
              <a:lnSpc>
                <a:spcPct val="100000"/>
              </a:lnSpc>
              <a:spcBef>
                <a:spcPts val="0"/>
              </a:spcBef>
              <a:spcAft>
                <a:spcPts val="0"/>
              </a:spcAft>
              <a:buClr>
                <a:srgbClr val="000000"/>
              </a:buClr>
              <a:buSzPts val="1300"/>
              <a:buFont typeface="Open Sans"/>
              <a:buChar char="●"/>
            </a:pPr>
            <a:r>
              <a:rPr b="0" i="0" lang="en" sz="1300" u="none" strike="noStrike">
                <a:solidFill>
                  <a:srgbClr val="000000"/>
                </a:solidFill>
                <a:latin typeface="Open Sans"/>
                <a:ea typeface="Open Sans"/>
                <a:cs typeface="Open Sans"/>
                <a:sym typeface="Open Sans"/>
              </a:rPr>
              <a:t>To inquire on a claim, on the Claims menu, under INQUIRE CLAIMS, click ‘</a:t>
            </a:r>
            <a:r>
              <a:rPr b="1" i="0" lang="en" sz="1300" u="none" strike="noStrike">
                <a:solidFill>
                  <a:srgbClr val="000000"/>
                </a:solidFill>
                <a:latin typeface="Open Sans"/>
                <a:ea typeface="Open Sans"/>
                <a:cs typeface="Open Sans"/>
                <a:sym typeface="Open Sans"/>
              </a:rPr>
              <a:t>Inquire Claims-Provider’.</a:t>
            </a:r>
            <a:endParaRPr b="0" i="0" sz="1300" u="none" strike="noStrike">
              <a:solidFill>
                <a:srgbClr val="000000"/>
              </a:solidFill>
              <a:latin typeface="Open Sans"/>
              <a:ea typeface="Open Sans"/>
              <a:cs typeface="Open Sans"/>
              <a:sym typeface="Open Sans"/>
            </a:endParaRPr>
          </a:p>
          <a:p>
            <a:pPr indent="-311150" lvl="0" marL="457200" rtl="0" algn="l">
              <a:lnSpc>
                <a:spcPct val="100000"/>
              </a:lnSpc>
              <a:spcBef>
                <a:spcPts val="0"/>
              </a:spcBef>
              <a:spcAft>
                <a:spcPts val="0"/>
              </a:spcAft>
              <a:buSzPts val="1300"/>
              <a:buFont typeface="Open Sans"/>
              <a:buChar char="●"/>
            </a:pPr>
            <a:r>
              <a:rPr b="0" i="0" lang="en" sz="1300" u="none" strike="noStrike">
                <a:solidFill>
                  <a:srgbClr val="000000"/>
                </a:solidFill>
                <a:latin typeface="Open Sans"/>
                <a:ea typeface="Open Sans"/>
                <a:cs typeface="Open Sans"/>
                <a:sym typeface="Open Sans"/>
              </a:rPr>
              <a:t>The search pages in PRISM have several </a:t>
            </a:r>
            <a:r>
              <a:rPr b="1" i="0" lang="en" sz="1300" u="none" strike="noStrike">
                <a:solidFill>
                  <a:srgbClr val="23A595"/>
                </a:solidFill>
                <a:latin typeface="Open Sans"/>
                <a:ea typeface="Open Sans"/>
                <a:cs typeface="Open Sans"/>
                <a:sym typeface="Open Sans"/>
              </a:rPr>
              <a:t>Filter By</a:t>
            </a:r>
            <a:r>
              <a:rPr b="0" i="0" lang="en" sz="1300" u="none" strike="noStrike">
                <a:solidFill>
                  <a:srgbClr val="000000"/>
                </a:solidFill>
                <a:latin typeface="Open Sans"/>
                <a:ea typeface="Open Sans"/>
                <a:cs typeface="Open Sans"/>
                <a:sym typeface="Open Sans"/>
              </a:rPr>
              <a:t> drop-downs and corresponding search fields.</a:t>
            </a:r>
            <a:endParaRPr b="0" i="0" sz="1300" u="none" strike="noStrike">
              <a:solidFill>
                <a:srgbClr val="000000"/>
              </a:solidFill>
              <a:latin typeface="Arial"/>
              <a:ea typeface="Arial"/>
              <a:cs typeface="Arial"/>
              <a:sym typeface="Arial"/>
            </a:endParaRPr>
          </a:p>
          <a:p>
            <a:pPr indent="-311150" lvl="1" marL="914400" rtl="0" algn="l">
              <a:lnSpc>
                <a:spcPct val="100000"/>
              </a:lnSpc>
              <a:spcBef>
                <a:spcPts val="0"/>
              </a:spcBef>
              <a:spcAft>
                <a:spcPts val="0"/>
              </a:spcAft>
              <a:buClr>
                <a:srgbClr val="000000"/>
              </a:buClr>
              <a:buSzPts val="1300"/>
              <a:buFont typeface="Open Sans"/>
              <a:buChar char="○"/>
            </a:pPr>
            <a:r>
              <a:rPr b="0" i="0" lang="en" sz="1300" u="none" strike="noStrike">
                <a:solidFill>
                  <a:srgbClr val="000000"/>
                </a:solidFill>
                <a:latin typeface="Open Sans"/>
                <a:ea typeface="Open Sans"/>
                <a:cs typeface="Open Sans"/>
                <a:sym typeface="Open Sans"/>
              </a:rPr>
              <a:t>For example, you can search by the TCN (Transaction Control Number), Beneficiary ID/Recipient ID (both options are the same), Patient Account Number (the number the provider used on the claim), Billing Provider NPI, and From/To Dates. </a:t>
            </a:r>
            <a:endParaRPr b="0" i="0" sz="1300" u="none" strike="noStrike">
              <a:solidFill>
                <a:srgbClr val="000000"/>
              </a:solidFill>
              <a:latin typeface="Arial"/>
              <a:ea typeface="Arial"/>
              <a:cs typeface="Arial"/>
              <a:sym typeface="Arial"/>
            </a:endParaRPr>
          </a:p>
          <a:p>
            <a:pPr indent="-311150" lvl="0" marL="457200" rtl="0" algn="l">
              <a:lnSpc>
                <a:spcPct val="100000"/>
              </a:lnSpc>
              <a:spcBef>
                <a:spcPts val="0"/>
              </a:spcBef>
              <a:spcAft>
                <a:spcPts val="0"/>
              </a:spcAft>
              <a:buSzPts val="1300"/>
              <a:buFont typeface="Arial"/>
              <a:buChar char="●"/>
            </a:pPr>
            <a:r>
              <a:rPr b="0" i="0" lang="en" sz="1300" u="none" strike="noStrike">
                <a:solidFill>
                  <a:srgbClr val="000000"/>
                </a:solidFill>
                <a:latin typeface="Open Sans"/>
                <a:ea typeface="Open Sans"/>
                <a:cs typeface="Open Sans"/>
                <a:sym typeface="Open Sans"/>
              </a:rPr>
              <a:t>You can save your filter combinations for later use.</a:t>
            </a:r>
            <a:endParaRPr b="0" i="0" sz="1300" u="none" strike="noStrike">
              <a:solidFill>
                <a:srgbClr val="000000"/>
              </a:solidFill>
              <a:latin typeface="Arial"/>
              <a:ea typeface="Arial"/>
              <a:cs typeface="Arial"/>
              <a:sym typeface="Arial"/>
            </a:endParaRPr>
          </a:p>
          <a:p>
            <a:pPr indent="-266700" lvl="1" marL="742950" rtl="0" algn="l">
              <a:lnSpc>
                <a:spcPct val="100000"/>
              </a:lnSpc>
              <a:spcBef>
                <a:spcPts val="0"/>
              </a:spcBef>
              <a:spcAft>
                <a:spcPts val="0"/>
              </a:spcAft>
              <a:buSzPts val="1300"/>
              <a:buFont typeface="Arial"/>
              <a:buChar char="○"/>
            </a:pPr>
            <a:r>
              <a:rPr b="0" i="0" lang="en" sz="1300" u="none" strike="noStrike">
                <a:solidFill>
                  <a:srgbClr val="000000"/>
                </a:solidFill>
                <a:latin typeface="Open Sans"/>
                <a:ea typeface="Open Sans"/>
                <a:cs typeface="Open Sans"/>
                <a:sym typeface="Open Sans"/>
              </a:rPr>
              <a:t>Save only the dropdown options and leave the criteria boxes empty.</a:t>
            </a:r>
            <a:endParaRPr b="0" i="0" sz="1300" u="none" strike="noStrike">
              <a:solidFill>
                <a:srgbClr val="000000"/>
              </a:solidFill>
              <a:latin typeface="Arial"/>
              <a:ea typeface="Arial"/>
              <a:cs typeface="Arial"/>
              <a:sym typeface="Arial"/>
            </a:endParaRPr>
          </a:p>
          <a:p>
            <a:pPr indent="-266700" lvl="1" marL="742950" rtl="0" algn="l">
              <a:lnSpc>
                <a:spcPct val="100000"/>
              </a:lnSpc>
              <a:spcBef>
                <a:spcPts val="0"/>
              </a:spcBef>
              <a:spcAft>
                <a:spcPts val="0"/>
              </a:spcAft>
              <a:buSzPts val="1300"/>
              <a:buFont typeface="Arial"/>
              <a:buChar char="○"/>
            </a:pPr>
            <a:r>
              <a:rPr b="0" i="0" lang="en" sz="1300" u="none" strike="noStrike">
                <a:solidFill>
                  <a:srgbClr val="000000"/>
                </a:solidFill>
                <a:latin typeface="Open Sans"/>
                <a:ea typeface="Open Sans"/>
                <a:cs typeface="Open Sans"/>
                <a:sym typeface="Open Sans"/>
              </a:rPr>
              <a:t>Enter your search option dropdowns and click the </a:t>
            </a:r>
            <a:r>
              <a:rPr b="1" i="0" lang="en" sz="1300" u="none" strike="noStrike">
                <a:solidFill>
                  <a:srgbClr val="23A595"/>
                </a:solidFill>
                <a:latin typeface="Open Sans"/>
                <a:ea typeface="Open Sans"/>
                <a:cs typeface="Open Sans"/>
                <a:sym typeface="Open Sans"/>
              </a:rPr>
              <a:t>Save Filters</a:t>
            </a:r>
            <a:r>
              <a:rPr b="0" i="0" lang="en" sz="1300" u="none" strike="noStrike">
                <a:solidFill>
                  <a:srgbClr val="000000"/>
                </a:solidFill>
                <a:latin typeface="Open Sans"/>
                <a:ea typeface="Open Sans"/>
                <a:cs typeface="Open Sans"/>
                <a:sym typeface="Open Sans"/>
              </a:rPr>
              <a:t> button.</a:t>
            </a:r>
            <a:endParaRPr b="0" i="0" sz="1300" u="none" strike="noStrike">
              <a:solidFill>
                <a:srgbClr val="000000"/>
              </a:solidFill>
              <a:latin typeface="Arial"/>
              <a:ea typeface="Arial"/>
              <a:cs typeface="Arial"/>
              <a:sym typeface="Arial"/>
            </a:endParaRPr>
          </a:p>
          <a:p>
            <a:pPr indent="-266700" lvl="1" marL="742950" rtl="0" algn="l">
              <a:lnSpc>
                <a:spcPct val="100000"/>
              </a:lnSpc>
              <a:spcBef>
                <a:spcPts val="0"/>
              </a:spcBef>
              <a:spcAft>
                <a:spcPts val="0"/>
              </a:spcAft>
              <a:buSzPts val="1300"/>
              <a:buFont typeface="Arial"/>
              <a:buChar char="○"/>
            </a:pPr>
            <a:r>
              <a:rPr b="0" i="0" lang="en" sz="1300" u="none" strike="noStrike">
                <a:solidFill>
                  <a:srgbClr val="000000"/>
                </a:solidFill>
                <a:latin typeface="Open Sans"/>
                <a:ea typeface="Open Sans"/>
                <a:cs typeface="Open Sans"/>
                <a:sym typeface="Open Sans"/>
              </a:rPr>
              <a:t>Name your filter and add an optional description.</a:t>
            </a:r>
            <a:endParaRPr b="0" i="0" sz="1300" u="none" strike="noStrike">
              <a:solidFill>
                <a:srgbClr val="000000"/>
              </a:solidFill>
              <a:latin typeface="Arial"/>
              <a:ea typeface="Arial"/>
              <a:cs typeface="Arial"/>
              <a:sym typeface="Arial"/>
            </a:endParaRPr>
          </a:p>
          <a:p>
            <a:pPr indent="-266700" lvl="1" marL="742950" rtl="0" algn="l">
              <a:lnSpc>
                <a:spcPct val="100000"/>
              </a:lnSpc>
              <a:spcBef>
                <a:spcPts val="0"/>
              </a:spcBef>
              <a:spcAft>
                <a:spcPts val="0"/>
              </a:spcAft>
              <a:buSzPts val="1300"/>
              <a:buFont typeface="Arial"/>
              <a:buChar char="○"/>
            </a:pPr>
            <a:r>
              <a:rPr b="0" i="0" lang="en" sz="1300" u="none" strike="noStrike">
                <a:solidFill>
                  <a:srgbClr val="000000"/>
                </a:solidFill>
                <a:latin typeface="Open Sans"/>
                <a:ea typeface="Open Sans"/>
                <a:cs typeface="Open Sans"/>
                <a:sym typeface="Open Sans"/>
              </a:rPr>
              <a:t>When you return to this search page, the new filter will appear in the </a:t>
            </a:r>
            <a:r>
              <a:rPr b="1" i="0" lang="en" sz="1300" u="none" strike="noStrike">
                <a:solidFill>
                  <a:srgbClr val="23A595"/>
                </a:solidFill>
                <a:latin typeface="Open Sans"/>
                <a:ea typeface="Open Sans"/>
                <a:cs typeface="Open Sans"/>
                <a:sym typeface="Open Sans"/>
              </a:rPr>
              <a:t>My Filters</a:t>
            </a:r>
            <a:r>
              <a:rPr b="0" i="0" lang="en" sz="1300" u="none" strike="noStrike">
                <a:solidFill>
                  <a:srgbClr val="000000"/>
                </a:solidFill>
                <a:latin typeface="Open Sans"/>
                <a:ea typeface="Open Sans"/>
                <a:cs typeface="Open Sans"/>
                <a:sym typeface="Open Sans"/>
              </a:rPr>
              <a:t> drop-down.</a:t>
            </a:r>
            <a:endParaRPr b="0" i="0" sz="1300" u="none" strike="noStrike">
              <a:solidFill>
                <a:srgbClr val="000000"/>
              </a:solidFill>
              <a:latin typeface="Arial"/>
              <a:ea typeface="Arial"/>
              <a:cs typeface="Arial"/>
              <a:sym typeface="Arial"/>
            </a:endParaRPr>
          </a:p>
          <a:p>
            <a:pPr indent="-266700" lvl="1" marL="742950" rtl="0" algn="l">
              <a:lnSpc>
                <a:spcPct val="100000"/>
              </a:lnSpc>
              <a:spcBef>
                <a:spcPts val="0"/>
              </a:spcBef>
              <a:spcAft>
                <a:spcPts val="0"/>
              </a:spcAft>
              <a:buSzPts val="1300"/>
              <a:buFont typeface="Arial"/>
              <a:buChar char="○"/>
            </a:pPr>
            <a:r>
              <a:rPr b="0" i="0" lang="en" sz="1300" u="none" strike="noStrike">
                <a:solidFill>
                  <a:srgbClr val="000000"/>
                </a:solidFill>
                <a:latin typeface="Open Sans"/>
                <a:ea typeface="Open Sans"/>
                <a:cs typeface="Open Sans"/>
                <a:sym typeface="Open Sans"/>
              </a:rPr>
              <a:t>Selecting a filter will pre-populate search option dropdowns that you might use frequently in your business area.</a:t>
            </a:r>
            <a:endParaRPr b="0" i="0" sz="1300" u="none" strike="noStrike">
              <a:solidFill>
                <a:srgbClr val="000000"/>
              </a:solidFill>
              <a:latin typeface="Arial"/>
              <a:ea typeface="Arial"/>
              <a:cs typeface="Arial"/>
              <a:sym typeface="Arial"/>
            </a:endParaRPr>
          </a:p>
          <a:p>
            <a:pPr indent="-311150" lvl="0" marL="457200" rtl="0" algn="l">
              <a:lnSpc>
                <a:spcPct val="100000"/>
              </a:lnSpc>
              <a:spcBef>
                <a:spcPts val="0"/>
              </a:spcBef>
              <a:spcAft>
                <a:spcPts val="0"/>
              </a:spcAft>
              <a:buSzPts val="1300"/>
              <a:buFont typeface="Arial"/>
              <a:buChar char="●"/>
            </a:pPr>
            <a:r>
              <a:rPr b="0" i="0" lang="en" sz="1300" u="none" strike="noStrike">
                <a:solidFill>
                  <a:srgbClr val="000000"/>
                </a:solidFill>
                <a:latin typeface="Open Sans"/>
                <a:ea typeface="Open Sans"/>
                <a:cs typeface="Open Sans"/>
                <a:sym typeface="Open Sans"/>
              </a:rPr>
              <a:t>PRISM has a ‘wild card’ option for fields that are unknown or can vary, like the rendering provider NPI</a:t>
            </a:r>
            <a:endParaRPr b="0" i="0" sz="1300" u="none" strike="noStrike">
              <a:solidFill>
                <a:srgbClr val="000000"/>
              </a:solidFill>
              <a:latin typeface="Arial"/>
              <a:ea typeface="Arial"/>
              <a:cs typeface="Arial"/>
              <a:sym typeface="Arial"/>
            </a:endParaRPr>
          </a:p>
          <a:p>
            <a:pPr indent="-266700" lvl="1" marL="742950" rtl="0" algn="l">
              <a:lnSpc>
                <a:spcPct val="100000"/>
              </a:lnSpc>
              <a:spcBef>
                <a:spcPts val="0"/>
              </a:spcBef>
              <a:spcAft>
                <a:spcPts val="0"/>
              </a:spcAft>
              <a:buSzPts val="1300"/>
              <a:buFont typeface="Arial"/>
              <a:buChar char="○"/>
            </a:pPr>
            <a:r>
              <a:rPr b="1" i="0" lang="en" sz="1300" u="none" strike="noStrike">
                <a:solidFill>
                  <a:srgbClr val="000000"/>
                </a:solidFill>
                <a:latin typeface="Open Sans"/>
                <a:ea typeface="Open Sans"/>
                <a:cs typeface="Open Sans"/>
                <a:sym typeface="Open Sans"/>
              </a:rPr>
              <a:t>The ‘wild card’ key is the, % (percent) key.</a:t>
            </a:r>
            <a:endParaRPr b="0" i="0" sz="1300" u="none" strike="noStrike">
              <a:solidFill>
                <a:srgbClr val="000000"/>
              </a:solidFill>
              <a:latin typeface="Arial"/>
              <a:ea typeface="Arial"/>
              <a:cs typeface="Arial"/>
              <a:sym typeface="Arial"/>
            </a:endParaRPr>
          </a:p>
          <a:p>
            <a:pPr indent="-266700" lvl="1" marL="742950" rtl="0" algn="l">
              <a:lnSpc>
                <a:spcPct val="100000"/>
              </a:lnSpc>
              <a:spcBef>
                <a:spcPts val="0"/>
              </a:spcBef>
              <a:spcAft>
                <a:spcPts val="0"/>
              </a:spcAft>
              <a:buSzPts val="1300"/>
              <a:buFont typeface="Arial"/>
              <a:buChar char="○"/>
            </a:pPr>
            <a:r>
              <a:rPr b="0" i="0" lang="en" sz="1300" u="none" strike="noStrike">
                <a:solidFill>
                  <a:srgbClr val="000000"/>
                </a:solidFill>
                <a:latin typeface="Open Sans"/>
                <a:ea typeface="Open Sans"/>
                <a:cs typeface="Open Sans"/>
                <a:sym typeface="Open Sans"/>
              </a:rPr>
              <a:t>Please be aware the ‘wild card’ key (%) does not work for a few search criteria like date spans or beneficiary ID numbers, for example.</a:t>
            </a:r>
            <a:endParaRPr b="0" i="0" sz="1300" u="none" strike="noStrike">
              <a:solidFill>
                <a:srgbClr val="000000"/>
              </a:solidFill>
              <a:latin typeface="Arial"/>
              <a:ea typeface="Arial"/>
              <a:cs typeface="Arial"/>
              <a:sym typeface="Arial"/>
            </a:endParaRPr>
          </a:p>
          <a:p>
            <a:pPr indent="-228600" lvl="0" marL="457200" rtl="0" algn="l">
              <a:lnSpc>
                <a:spcPct val="100000"/>
              </a:lnSpc>
              <a:spcBef>
                <a:spcPts val="0"/>
              </a:spcBef>
              <a:spcAft>
                <a:spcPts val="0"/>
              </a:spcAft>
              <a:buSzPts val="1730"/>
              <a:buNone/>
            </a:pPr>
            <a:r>
              <a:t/>
            </a:r>
            <a:endParaRPr sz="1300"/>
          </a:p>
        </p:txBody>
      </p:sp>
    </p:spTree>
  </p:cSld>
  <p:clrMapOvr>
    <a:masterClrMapping/>
  </p:clrMapOvr>
  <p:transition spd="slow">
    <p:randomBar dir="ver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g1272c19d053_0_16"/>
          <p:cNvSpPr txBox="1"/>
          <p:nvPr>
            <p:ph type="title"/>
          </p:nvPr>
        </p:nvSpPr>
        <p:spPr>
          <a:xfrm>
            <a:off x="514811" y="1663948"/>
            <a:ext cx="8114400" cy="2493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6800"/>
              <a:buNone/>
            </a:pPr>
            <a:r>
              <a:rPr lang="en" sz="5000"/>
              <a:t>Adding Third Party Liability and Coordination of Benefits</a:t>
            </a:r>
            <a:endParaRPr sz="5000"/>
          </a:p>
        </p:txBody>
      </p:sp>
    </p:spTree>
  </p:cSld>
  <p:clrMapOvr>
    <a:masterClrMapping/>
  </p:clrMapOvr>
  <p:transition spd="med">
    <p:push/>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50"/>
          <p:cNvSpPr txBox="1"/>
          <p:nvPr>
            <p:ph type="title"/>
          </p:nvPr>
        </p:nvSpPr>
        <p:spPr>
          <a:xfrm>
            <a:off x="229350" y="121975"/>
            <a:ext cx="8520600" cy="559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sz="2500">
                <a:solidFill>
                  <a:schemeClr val="accent4"/>
                </a:solidFill>
                <a:latin typeface="Open Sans"/>
                <a:ea typeface="Open Sans"/>
                <a:cs typeface="Open Sans"/>
                <a:sym typeface="Open Sans"/>
              </a:rPr>
              <a:t>Adding TPL at the header level</a:t>
            </a:r>
            <a:endParaRPr sz="2500">
              <a:latin typeface="Open Sans"/>
              <a:ea typeface="Open Sans"/>
              <a:cs typeface="Open Sans"/>
              <a:sym typeface="Open Sans"/>
            </a:endParaRPr>
          </a:p>
        </p:txBody>
      </p:sp>
      <p:sp>
        <p:nvSpPr>
          <p:cNvPr id="344" name="Google Shape;344;p50"/>
          <p:cNvSpPr txBox="1"/>
          <p:nvPr>
            <p:ph idx="1" type="body"/>
          </p:nvPr>
        </p:nvSpPr>
        <p:spPr>
          <a:xfrm>
            <a:off x="229350" y="681475"/>
            <a:ext cx="8520600" cy="3416400"/>
          </a:xfrm>
          <a:prstGeom prst="rect">
            <a:avLst/>
          </a:prstGeom>
          <a:noFill/>
          <a:ln>
            <a:noFill/>
          </a:ln>
        </p:spPr>
        <p:txBody>
          <a:bodyPr anchorCtr="0" anchor="t" bIns="91425" lIns="91425" spcFirstLastPara="1" rIns="91425" wrap="square" tIns="91425">
            <a:normAutofit/>
          </a:bodyPr>
          <a:lstStyle/>
          <a:p>
            <a:pPr indent="-330200" lvl="0" marL="457200" rtl="0" algn="l">
              <a:lnSpc>
                <a:spcPct val="100000"/>
              </a:lnSpc>
              <a:spcBef>
                <a:spcPts val="0"/>
              </a:spcBef>
              <a:spcAft>
                <a:spcPts val="0"/>
              </a:spcAft>
              <a:buSzPts val="1600"/>
              <a:buChar char="●"/>
            </a:pPr>
            <a:r>
              <a:rPr lang="en"/>
              <a:t>The Header TPL information below is required. </a:t>
            </a:r>
            <a:endParaRPr/>
          </a:p>
          <a:p>
            <a:pPr indent="-330200" lvl="0" marL="457200" rtl="0" algn="l">
              <a:lnSpc>
                <a:spcPct val="100000"/>
              </a:lnSpc>
              <a:spcBef>
                <a:spcPts val="1000"/>
              </a:spcBef>
              <a:spcAft>
                <a:spcPts val="0"/>
              </a:spcAft>
              <a:buSzPts val="1600"/>
              <a:buChar char="●"/>
            </a:pPr>
            <a:r>
              <a:rPr lang="en"/>
              <a:t>Please note the total Coordination of Benefits paid amount.</a:t>
            </a:r>
            <a:endParaRPr/>
          </a:p>
          <a:p>
            <a:pPr indent="0" lvl="0" marL="127000" rtl="0" algn="l">
              <a:lnSpc>
                <a:spcPct val="115000"/>
              </a:lnSpc>
              <a:spcBef>
                <a:spcPts val="1000"/>
              </a:spcBef>
              <a:spcAft>
                <a:spcPts val="0"/>
              </a:spcAft>
              <a:buSzPts val="1600"/>
              <a:buNone/>
            </a:pPr>
            <a:r>
              <a:t/>
            </a:r>
            <a:endParaRPr/>
          </a:p>
        </p:txBody>
      </p:sp>
      <p:pic>
        <p:nvPicPr>
          <p:cNvPr id="345" name="Google Shape;345;p50"/>
          <p:cNvPicPr preferRelativeResize="0"/>
          <p:nvPr/>
        </p:nvPicPr>
        <p:blipFill rotWithShape="1">
          <a:blip r:embed="rId3">
            <a:alphaModFix/>
          </a:blip>
          <a:srcRect b="0" l="0" r="0" t="0"/>
          <a:stretch/>
        </p:blipFill>
        <p:spPr>
          <a:xfrm>
            <a:off x="0" y="1539755"/>
            <a:ext cx="9143999" cy="2887663"/>
          </a:xfrm>
          <a:prstGeom prst="rect">
            <a:avLst/>
          </a:prstGeom>
          <a:noFill/>
          <a:ln>
            <a:noFill/>
          </a:ln>
        </p:spPr>
      </p:pic>
    </p:spTree>
  </p:cSld>
  <p:clrMapOvr>
    <a:masterClrMapping/>
  </p:clrMapOvr>
  <p:transition spd="med">
    <p:push/>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51"/>
          <p:cNvSpPr txBox="1"/>
          <p:nvPr>
            <p:ph type="title"/>
          </p:nvPr>
        </p:nvSpPr>
        <p:spPr>
          <a:xfrm>
            <a:off x="234050" y="124150"/>
            <a:ext cx="8598300" cy="570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333"/>
              <a:buNone/>
            </a:pPr>
            <a:r>
              <a:rPr lang="en" sz="2500">
                <a:latin typeface="Open Sans"/>
                <a:ea typeface="Open Sans"/>
                <a:cs typeface="Open Sans"/>
                <a:sym typeface="Open Sans"/>
              </a:rPr>
              <a:t>Adding TPL at the service line level</a:t>
            </a:r>
            <a:endParaRPr sz="2500">
              <a:latin typeface="Open Sans"/>
              <a:ea typeface="Open Sans"/>
              <a:cs typeface="Open Sans"/>
              <a:sym typeface="Open Sans"/>
            </a:endParaRPr>
          </a:p>
        </p:txBody>
      </p:sp>
      <p:sp>
        <p:nvSpPr>
          <p:cNvPr id="351" name="Google Shape;351;p51"/>
          <p:cNvSpPr txBox="1"/>
          <p:nvPr>
            <p:ph idx="1" type="body"/>
          </p:nvPr>
        </p:nvSpPr>
        <p:spPr>
          <a:xfrm>
            <a:off x="234050" y="694150"/>
            <a:ext cx="8520600" cy="3585900"/>
          </a:xfrm>
          <a:prstGeom prst="rect">
            <a:avLst/>
          </a:prstGeom>
          <a:noFill/>
          <a:ln>
            <a:noFill/>
          </a:ln>
        </p:spPr>
        <p:txBody>
          <a:bodyPr anchorCtr="0" anchor="t" bIns="91425" lIns="91425" spcFirstLastPara="1" rIns="91425" wrap="square" tIns="91425">
            <a:normAutofit/>
          </a:bodyPr>
          <a:lstStyle/>
          <a:p>
            <a:pPr indent="-330200" lvl="0" marL="457200" rtl="0" algn="l">
              <a:lnSpc>
                <a:spcPct val="100000"/>
              </a:lnSpc>
              <a:spcBef>
                <a:spcPts val="0"/>
              </a:spcBef>
              <a:spcAft>
                <a:spcPts val="0"/>
              </a:spcAft>
              <a:buSzPts val="1600"/>
              <a:buChar char="●"/>
            </a:pPr>
            <a:r>
              <a:rPr lang="en"/>
              <a:t>The service line TPL information below is required. </a:t>
            </a:r>
            <a:endParaRPr/>
          </a:p>
          <a:p>
            <a:pPr indent="-330200" lvl="0" marL="457200" rtl="0" algn="l">
              <a:lnSpc>
                <a:spcPct val="100000"/>
              </a:lnSpc>
              <a:spcBef>
                <a:spcPts val="1000"/>
              </a:spcBef>
              <a:spcAft>
                <a:spcPts val="1000"/>
              </a:spcAft>
              <a:buSzPts val="1600"/>
              <a:buChar char="●"/>
            </a:pPr>
            <a:r>
              <a:rPr lang="en"/>
              <a:t>All of the service line TPL amounts must equal the COB amount at the header level TPL.</a:t>
            </a:r>
            <a:endParaRPr/>
          </a:p>
        </p:txBody>
      </p:sp>
      <p:pic>
        <p:nvPicPr>
          <p:cNvPr id="352" name="Google Shape;352;p51"/>
          <p:cNvPicPr preferRelativeResize="0"/>
          <p:nvPr/>
        </p:nvPicPr>
        <p:blipFill rotWithShape="1">
          <a:blip r:embed="rId3">
            <a:alphaModFix/>
          </a:blip>
          <a:srcRect b="0" l="0" r="0" t="0"/>
          <a:stretch/>
        </p:blipFill>
        <p:spPr>
          <a:xfrm>
            <a:off x="0" y="1650900"/>
            <a:ext cx="9143999" cy="3416400"/>
          </a:xfrm>
          <a:prstGeom prst="rect">
            <a:avLst/>
          </a:prstGeom>
          <a:noFill/>
          <a:ln>
            <a:noFill/>
          </a:ln>
        </p:spPr>
      </p:pic>
    </p:spTree>
  </p:cSld>
  <p:clrMapOvr>
    <a:masterClrMapping/>
  </p:clrMapOvr>
  <p:transition spd="med">
    <p:push/>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g1272c19d053_0_39"/>
          <p:cNvSpPr txBox="1"/>
          <p:nvPr>
            <p:ph type="title"/>
          </p:nvPr>
        </p:nvSpPr>
        <p:spPr>
          <a:xfrm>
            <a:off x="352850" y="1727752"/>
            <a:ext cx="3837000" cy="1354187"/>
          </a:xfrm>
          <a:prstGeom prst="rect">
            <a:avLst/>
          </a:prstGeom>
          <a:noFill/>
          <a:ln>
            <a:noFill/>
          </a:ln>
        </p:spPr>
        <p:txBody>
          <a:bodyPr anchorCtr="0" anchor="b" bIns="91425" lIns="91425" spcFirstLastPara="1" rIns="91425" wrap="square" tIns="91425">
            <a:spAutoFit/>
          </a:bodyPr>
          <a:lstStyle/>
          <a:p>
            <a:pPr indent="0" lvl="0" marL="0" rtl="0" algn="ctr">
              <a:lnSpc>
                <a:spcPct val="100000"/>
              </a:lnSpc>
              <a:spcBef>
                <a:spcPts val="0"/>
              </a:spcBef>
              <a:spcAft>
                <a:spcPts val="0"/>
              </a:spcAft>
              <a:buSzPts val="3800"/>
              <a:buNone/>
            </a:pPr>
            <a:r>
              <a:rPr lang="en"/>
              <a:t>Coordination of Benefits</a:t>
            </a:r>
            <a:endParaRPr/>
          </a:p>
        </p:txBody>
      </p:sp>
      <p:sp>
        <p:nvSpPr>
          <p:cNvPr id="358" name="Google Shape;358;g1272c19d053_0_39"/>
          <p:cNvSpPr txBox="1"/>
          <p:nvPr>
            <p:ph idx="1" type="body"/>
          </p:nvPr>
        </p:nvSpPr>
        <p:spPr>
          <a:xfrm>
            <a:off x="4954150" y="320524"/>
            <a:ext cx="3837000" cy="4497300"/>
          </a:xfrm>
          <a:prstGeom prst="rect">
            <a:avLst/>
          </a:prstGeom>
          <a:noFill/>
          <a:ln>
            <a:noFill/>
          </a:ln>
        </p:spPr>
        <p:txBody>
          <a:bodyPr anchorCtr="0" anchor="ctr" bIns="91425" lIns="91425" spcFirstLastPara="1" rIns="91425" wrap="square" tIns="91425">
            <a:noAutofit/>
          </a:bodyPr>
          <a:lstStyle/>
          <a:p>
            <a:pPr indent="-273050" lvl="0" marL="285750" rtl="0" algn="l">
              <a:lnSpc>
                <a:spcPct val="100000"/>
              </a:lnSpc>
              <a:spcBef>
                <a:spcPts val="0"/>
              </a:spcBef>
              <a:spcAft>
                <a:spcPts val="0"/>
              </a:spcAft>
              <a:buSzPts val="1600"/>
              <a:buChar char="●"/>
            </a:pPr>
            <a:r>
              <a:rPr lang="en" sz="1600"/>
              <a:t>Before submitting a claim to Medicaid, a provider must submit and secure payment from all other liable parties such as Medicare Part A and B.</a:t>
            </a:r>
            <a:endParaRPr sz="1600"/>
          </a:p>
          <a:p>
            <a:pPr indent="-273050" lvl="1" marL="742950" rtl="0" algn="l">
              <a:lnSpc>
                <a:spcPct val="100000"/>
              </a:lnSpc>
              <a:spcBef>
                <a:spcPts val="1000"/>
              </a:spcBef>
              <a:spcAft>
                <a:spcPts val="0"/>
              </a:spcAft>
              <a:buSzPts val="1600"/>
              <a:buChar char="○"/>
            </a:pPr>
            <a:r>
              <a:rPr lang="en" sz="1600"/>
              <a:t>For more information, refer to the Medicaid General Information Section 1, Chapter 11.</a:t>
            </a:r>
            <a:endParaRPr sz="1600"/>
          </a:p>
          <a:p>
            <a:pPr indent="-273050" lvl="0" marL="285750" rtl="0" algn="l">
              <a:lnSpc>
                <a:spcPct val="100000"/>
              </a:lnSpc>
              <a:spcBef>
                <a:spcPts val="1000"/>
              </a:spcBef>
              <a:spcAft>
                <a:spcPts val="1000"/>
              </a:spcAft>
              <a:buSzPts val="1600"/>
              <a:buChar char="●"/>
            </a:pPr>
            <a:r>
              <a:rPr lang="en" sz="1600"/>
              <a:t>Claims denied as non-covered services by Medicare should be submitted to Medicaid Fee for Service, not as a crossover claim.</a:t>
            </a:r>
            <a:endParaRPr sz="1600"/>
          </a:p>
        </p:txBody>
      </p:sp>
    </p:spTree>
  </p:cSld>
  <p:clrMapOvr>
    <a:masterClrMapping/>
  </p:clrMapOvr>
  <p:transition spd="med">
    <p:push/>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g1272c19d053_0_26"/>
          <p:cNvSpPr txBox="1"/>
          <p:nvPr>
            <p:ph type="title"/>
          </p:nvPr>
        </p:nvSpPr>
        <p:spPr>
          <a:xfrm>
            <a:off x="514800" y="1379648"/>
            <a:ext cx="8114400" cy="1723800"/>
          </a:xfrm>
          <a:prstGeom prst="rect">
            <a:avLst/>
          </a:prstGeom>
          <a:noFill/>
          <a:ln>
            <a:noFill/>
          </a:ln>
        </p:spPr>
        <p:txBody>
          <a:bodyPr anchorCtr="0" anchor="b" bIns="91425" lIns="91425" spcFirstLastPara="1" rIns="91425" wrap="square" tIns="91425">
            <a:spAutoFit/>
          </a:bodyPr>
          <a:lstStyle/>
          <a:p>
            <a:pPr indent="0" lvl="0" marL="0" rtl="0" algn="ctr">
              <a:lnSpc>
                <a:spcPct val="100000"/>
              </a:lnSpc>
              <a:spcBef>
                <a:spcPts val="0"/>
              </a:spcBef>
              <a:spcAft>
                <a:spcPts val="0"/>
              </a:spcAft>
              <a:buSzPts val="6800"/>
              <a:buNone/>
            </a:pPr>
            <a:r>
              <a:rPr lang="en" sz="5000"/>
              <a:t>Claim submission options</a:t>
            </a:r>
            <a:endParaRPr sz="5000"/>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g127a7657ca1_0_15"/>
          <p:cNvSpPr txBox="1"/>
          <p:nvPr>
            <p:ph type="title"/>
          </p:nvPr>
        </p:nvSpPr>
        <p:spPr>
          <a:xfrm>
            <a:off x="352850" y="1487831"/>
            <a:ext cx="3837000" cy="1909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800"/>
              <a:buNone/>
            </a:pPr>
            <a:r>
              <a:rPr b="0" lang="en"/>
              <a:t>Office of Inspector General</a:t>
            </a:r>
            <a:endParaRPr b="0"/>
          </a:p>
        </p:txBody>
      </p:sp>
      <p:sp>
        <p:nvSpPr>
          <p:cNvPr id="120" name="Google Shape;120;g127a7657ca1_0_15"/>
          <p:cNvSpPr txBox="1"/>
          <p:nvPr>
            <p:ph idx="1" type="body"/>
          </p:nvPr>
        </p:nvSpPr>
        <p:spPr>
          <a:xfrm>
            <a:off x="4954150" y="724200"/>
            <a:ext cx="3837000" cy="3695100"/>
          </a:xfrm>
          <a:prstGeom prst="rect">
            <a:avLst/>
          </a:prstGeom>
          <a:noFill/>
          <a:ln>
            <a:noFill/>
          </a:ln>
        </p:spPr>
        <p:txBody>
          <a:bodyPr anchorCtr="0" anchor="ctr" bIns="91425" lIns="91425" spcFirstLastPara="1" rIns="91425" wrap="square" tIns="91425">
            <a:normAutofit/>
          </a:bodyPr>
          <a:lstStyle/>
          <a:p>
            <a:pPr indent="0" lvl="0" marL="0" rtl="0" algn="l">
              <a:lnSpc>
                <a:spcPct val="115000"/>
              </a:lnSpc>
              <a:spcBef>
                <a:spcPts val="0"/>
              </a:spcBef>
              <a:spcAft>
                <a:spcPts val="0"/>
              </a:spcAft>
              <a:buSzPts val="1800"/>
              <a:buNone/>
            </a:pPr>
            <a:r>
              <a:rPr lang="en"/>
              <a:t>Utah Medicaid will turn providers over to the Office of Inspector General (OIG) for not abiding by the terms set forth in the Provider Agreement. Including, but not limited to: members being sent to collections or balance billed for services. </a:t>
            </a:r>
            <a:endParaRPr/>
          </a:p>
        </p:txBody>
      </p:sp>
    </p:spTree>
  </p:cSld>
  <p:clrMapOvr>
    <a:masterClrMapping/>
  </p:clrMapOvr>
  <p:transition spd="slow" p14:dur="1500">
    <p:split orient="ver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52"/>
          <p:cNvSpPr txBox="1"/>
          <p:nvPr>
            <p:ph type="title"/>
          </p:nvPr>
        </p:nvSpPr>
        <p:spPr>
          <a:xfrm>
            <a:off x="367500" y="1702886"/>
            <a:ext cx="3837000" cy="1354500"/>
          </a:xfrm>
          <a:prstGeom prst="rect">
            <a:avLst/>
          </a:prstGeom>
          <a:noFill/>
          <a:ln>
            <a:noFill/>
          </a:ln>
        </p:spPr>
        <p:txBody>
          <a:bodyPr anchorCtr="0" anchor="b" bIns="91425" lIns="91425" spcFirstLastPara="1" rIns="91425" wrap="square" tIns="91425">
            <a:spAutoFit/>
          </a:bodyPr>
          <a:lstStyle/>
          <a:p>
            <a:pPr indent="0" lvl="0" marL="0" rtl="0" algn="ctr">
              <a:lnSpc>
                <a:spcPct val="100000"/>
              </a:lnSpc>
              <a:spcBef>
                <a:spcPts val="0"/>
              </a:spcBef>
              <a:spcAft>
                <a:spcPts val="0"/>
              </a:spcAft>
              <a:buClr>
                <a:schemeClr val="lt1"/>
              </a:buClr>
              <a:buSzPts val="3800"/>
              <a:buNone/>
            </a:pPr>
            <a:r>
              <a:rPr lang="en"/>
              <a:t>Options to submit claims</a:t>
            </a:r>
            <a:endParaRPr/>
          </a:p>
        </p:txBody>
      </p:sp>
      <p:sp>
        <p:nvSpPr>
          <p:cNvPr id="369" name="Google Shape;369;p52"/>
          <p:cNvSpPr txBox="1"/>
          <p:nvPr>
            <p:ph idx="1" type="body"/>
          </p:nvPr>
        </p:nvSpPr>
        <p:spPr>
          <a:xfrm>
            <a:off x="4648200" y="0"/>
            <a:ext cx="4371600" cy="5143500"/>
          </a:xfrm>
          <a:prstGeom prst="rect">
            <a:avLst/>
          </a:prstGeom>
          <a:noFill/>
          <a:ln>
            <a:noFill/>
          </a:ln>
        </p:spPr>
        <p:txBody>
          <a:bodyPr anchorCtr="0" anchor="ctr" bIns="91425" lIns="91425" spcFirstLastPara="1" rIns="91425" wrap="square" tIns="91425">
            <a:noAutofit/>
          </a:bodyPr>
          <a:lstStyle/>
          <a:p>
            <a:pPr indent="-330200" lvl="0" marL="457200" rtl="0" algn="l">
              <a:lnSpc>
                <a:spcPct val="100000"/>
              </a:lnSpc>
              <a:spcBef>
                <a:spcPts val="0"/>
              </a:spcBef>
              <a:spcAft>
                <a:spcPts val="0"/>
              </a:spcAft>
              <a:buSzPts val="1600"/>
              <a:buChar char="●"/>
            </a:pPr>
            <a:r>
              <a:rPr lang="en" sz="1600"/>
              <a:t>Claims can be submitted through your preferred clearinghouse.</a:t>
            </a:r>
            <a:endParaRPr sz="1600"/>
          </a:p>
          <a:p>
            <a:pPr indent="-330200" lvl="0" marL="457200" rtl="0" algn="l">
              <a:lnSpc>
                <a:spcPct val="100000"/>
              </a:lnSpc>
              <a:spcBef>
                <a:spcPts val="1000"/>
              </a:spcBef>
              <a:spcAft>
                <a:spcPts val="0"/>
              </a:spcAft>
              <a:buSzPts val="1600"/>
              <a:buChar char="●"/>
            </a:pPr>
            <a:r>
              <a:rPr lang="en" sz="1600"/>
              <a:t>Batch claims can be electronically submitted by the provider’s office with HIPAA compliance x12 capability.</a:t>
            </a:r>
            <a:endParaRPr sz="1600"/>
          </a:p>
          <a:p>
            <a:pPr indent="-330200" lvl="0" marL="457200" rtl="0" algn="l">
              <a:lnSpc>
                <a:spcPct val="100000"/>
              </a:lnSpc>
              <a:spcBef>
                <a:spcPts val="1000"/>
              </a:spcBef>
              <a:spcAft>
                <a:spcPts val="0"/>
              </a:spcAft>
              <a:buSzPts val="1600"/>
              <a:buChar char="●"/>
            </a:pPr>
            <a:r>
              <a:rPr lang="en" sz="1600"/>
              <a:t>Claims can be entered directly into PRISM via Direct Data Entry (DDE).</a:t>
            </a:r>
            <a:endParaRPr sz="1600"/>
          </a:p>
          <a:p>
            <a:pPr indent="-330200" lvl="1" marL="914400" rtl="0" algn="l">
              <a:lnSpc>
                <a:spcPct val="100000"/>
              </a:lnSpc>
              <a:spcBef>
                <a:spcPts val="1000"/>
              </a:spcBef>
              <a:spcAft>
                <a:spcPts val="0"/>
              </a:spcAft>
              <a:buSzPts val="1600"/>
              <a:buChar char="○"/>
            </a:pPr>
            <a:r>
              <a:rPr b="0" i="0" lang="en" sz="1600" u="none" strike="noStrike">
                <a:solidFill>
                  <a:srgbClr val="000000"/>
                </a:solidFill>
                <a:latin typeface="Open Sans"/>
                <a:ea typeface="Open Sans"/>
                <a:cs typeface="Open Sans"/>
                <a:sym typeface="Open Sans"/>
              </a:rPr>
              <a:t>Please refer to the eLearnings at: </a:t>
            </a:r>
            <a:r>
              <a:rPr b="0" i="0" lang="en" sz="1600" u="sng" strike="noStrike">
                <a:solidFill>
                  <a:srgbClr val="490F52"/>
                </a:solidFill>
                <a:latin typeface="Open Sans"/>
                <a:ea typeface="Open Sans"/>
                <a:cs typeface="Open Sans"/>
                <a:sym typeface="Open Sans"/>
                <a:hlinkClick r:id="rId3">
                  <a:extLst>
                    <a:ext uri="{A12FA001-AC4F-418D-AE19-62706E023703}">
                      <ahyp:hlinkClr val="tx"/>
                    </a:ext>
                  </a:extLst>
                </a:hlinkClick>
              </a:rPr>
              <a:t>https://medicaid.utah.gov/prism-provider-training/</a:t>
            </a:r>
            <a:endParaRPr b="0" i="0" sz="1600" u="none" strike="noStrike">
              <a:solidFill>
                <a:srgbClr val="000000"/>
              </a:solidFill>
              <a:latin typeface="Open Sans"/>
              <a:ea typeface="Open Sans"/>
              <a:cs typeface="Open Sans"/>
              <a:sym typeface="Open Sans"/>
            </a:endParaRPr>
          </a:p>
          <a:p>
            <a:pPr indent="-330200" lvl="1" marL="914400" rtl="0" algn="l">
              <a:lnSpc>
                <a:spcPct val="100000"/>
              </a:lnSpc>
              <a:spcBef>
                <a:spcPts val="1000"/>
              </a:spcBef>
              <a:spcAft>
                <a:spcPts val="0"/>
              </a:spcAft>
              <a:buSzPts val="1600"/>
              <a:buFont typeface="Arial"/>
              <a:buChar char="○"/>
            </a:pPr>
            <a:r>
              <a:rPr b="0" i="0" lang="en" sz="1600" u="none" strike="noStrike">
                <a:solidFill>
                  <a:srgbClr val="000000"/>
                </a:solidFill>
                <a:latin typeface="Open Sans"/>
                <a:ea typeface="Open Sans"/>
                <a:cs typeface="Open Sans"/>
                <a:sym typeface="Open Sans"/>
              </a:rPr>
              <a:t>Batch submissions are not available for Direct Data Entry.  </a:t>
            </a:r>
            <a:endParaRPr sz="1600"/>
          </a:p>
          <a:p>
            <a:pPr indent="0" lvl="1" marL="571500" rtl="0" algn="l">
              <a:lnSpc>
                <a:spcPct val="115000"/>
              </a:lnSpc>
              <a:spcBef>
                <a:spcPts val="1000"/>
              </a:spcBef>
              <a:spcAft>
                <a:spcPts val="0"/>
              </a:spcAft>
              <a:buSzPts val="1800"/>
              <a:buNone/>
            </a:pPr>
            <a:r>
              <a:t/>
            </a:r>
            <a:endParaRPr/>
          </a:p>
        </p:txBody>
      </p:sp>
    </p:spTree>
  </p:cSld>
  <p:clrMapOvr>
    <a:masterClrMapping/>
  </p:clrMapOvr>
  <p:transition spd="slow">
    <p:push/>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53"/>
          <p:cNvSpPr txBox="1"/>
          <p:nvPr>
            <p:ph type="title"/>
          </p:nvPr>
        </p:nvSpPr>
        <p:spPr>
          <a:xfrm>
            <a:off x="352850" y="1580103"/>
            <a:ext cx="3837000" cy="1354500"/>
          </a:xfrm>
          <a:prstGeom prst="rect">
            <a:avLst/>
          </a:prstGeom>
          <a:noFill/>
          <a:ln>
            <a:noFill/>
          </a:ln>
        </p:spPr>
        <p:txBody>
          <a:bodyPr anchorCtr="0" anchor="b" bIns="91425" lIns="91425" spcFirstLastPara="1" rIns="91425" wrap="square" tIns="91425">
            <a:spAutoFit/>
          </a:bodyPr>
          <a:lstStyle/>
          <a:p>
            <a:pPr indent="0" lvl="0" marL="0" rtl="0" algn="ctr">
              <a:lnSpc>
                <a:spcPct val="100000"/>
              </a:lnSpc>
              <a:spcBef>
                <a:spcPts val="0"/>
              </a:spcBef>
              <a:spcAft>
                <a:spcPts val="0"/>
              </a:spcAft>
              <a:buClr>
                <a:schemeClr val="lt1"/>
              </a:buClr>
              <a:buSzPts val="3800"/>
              <a:buNone/>
            </a:pPr>
            <a:r>
              <a:rPr lang="en"/>
              <a:t>Corrected claims</a:t>
            </a:r>
            <a:endParaRPr/>
          </a:p>
        </p:txBody>
      </p:sp>
      <p:sp>
        <p:nvSpPr>
          <p:cNvPr id="375" name="Google Shape;375;p53"/>
          <p:cNvSpPr txBox="1"/>
          <p:nvPr>
            <p:ph idx="1" type="body"/>
          </p:nvPr>
        </p:nvSpPr>
        <p:spPr>
          <a:xfrm>
            <a:off x="4756500" y="288850"/>
            <a:ext cx="4250400" cy="4630500"/>
          </a:xfrm>
          <a:prstGeom prst="rect">
            <a:avLst/>
          </a:prstGeom>
          <a:noFill/>
          <a:ln>
            <a:noFill/>
          </a:ln>
        </p:spPr>
        <p:txBody>
          <a:bodyPr anchorCtr="0" anchor="ctr" bIns="91425" lIns="91425" spcFirstLastPara="1" rIns="91425" wrap="square" tIns="91425">
            <a:noAutofit/>
          </a:bodyPr>
          <a:lstStyle/>
          <a:p>
            <a:pPr indent="-330200" lvl="0" marL="457200" rtl="0" algn="l">
              <a:lnSpc>
                <a:spcPct val="100000"/>
              </a:lnSpc>
              <a:spcBef>
                <a:spcPts val="0"/>
              </a:spcBef>
              <a:spcAft>
                <a:spcPts val="0"/>
              </a:spcAft>
              <a:buSzPts val="1600"/>
              <a:buFont typeface="Arial"/>
              <a:buChar char="●"/>
            </a:pPr>
            <a:r>
              <a:rPr b="0" i="0" lang="en" sz="1600" u="none" strike="noStrike">
                <a:solidFill>
                  <a:srgbClr val="000000"/>
                </a:solidFill>
                <a:latin typeface="Open Sans"/>
                <a:ea typeface="Open Sans"/>
                <a:cs typeface="Open Sans"/>
                <a:sym typeface="Open Sans"/>
              </a:rPr>
              <a:t>Providers should submit their own corrections to claims less than </a:t>
            </a:r>
            <a:r>
              <a:rPr lang="en" sz="1600"/>
              <a:t>three </a:t>
            </a:r>
            <a:r>
              <a:rPr b="0" i="0" lang="en" sz="1600" u="none" strike="noStrike">
                <a:solidFill>
                  <a:srgbClr val="000000"/>
                </a:solidFill>
                <a:latin typeface="Open Sans"/>
                <a:ea typeface="Open Sans"/>
                <a:cs typeface="Open Sans"/>
                <a:sym typeface="Open Sans"/>
              </a:rPr>
              <a:t>years</a:t>
            </a:r>
            <a:r>
              <a:rPr lang="en" sz="1600"/>
              <a:t> </a:t>
            </a:r>
            <a:r>
              <a:rPr b="0" i="0" lang="en" sz="1600" u="none" strike="noStrike">
                <a:solidFill>
                  <a:srgbClr val="000000"/>
                </a:solidFill>
                <a:latin typeface="Open Sans"/>
                <a:ea typeface="Open Sans"/>
                <a:cs typeface="Open Sans"/>
                <a:sym typeface="Open Sans"/>
              </a:rPr>
              <a:t>old by submitting a Adjust/Void in PRISM.</a:t>
            </a:r>
            <a:endParaRPr sz="1600"/>
          </a:p>
          <a:p>
            <a:pPr indent="-273050" lvl="1" marL="742950" rtl="0" algn="l">
              <a:lnSpc>
                <a:spcPct val="100000"/>
              </a:lnSpc>
              <a:spcBef>
                <a:spcPts val="1000"/>
              </a:spcBef>
              <a:spcAft>
                <a:spcPts val="0"/>
              </a:spcAft>
              <a:buSzPts val="1600"/>
              <a:buFont typeface="Arial"/>
              <a:buChar char="○"/>
            </a:pPr>
            <a:r>
              <a:rPr b="0" i="0" lang="en" sz="1600" u="none" strike="noStrike">
                <a:solidFill>
                  <a:srgbClr val="000000"/>
                </a:solidFill>
                <a:latin typeface="Open Sans"/>
                <a:ea typeface="Open Sans"/>
                <a:cs typeface="Open Sans"/>
                <a:sym typeface="Open Sans"/>
              </a:rPr>
              <a:t>Paid claims that need to be corrected or adjusted:</a:t>
            </a:r>
            <a:endParaRPr sz="1600"/>
          </a:p>
          <a:p>
            <a:pPr indent="-215900" lvl="2" marL="1143000" rtl="0" algn="l">
              <a:lnSpc>
                <a:spcPct val="100000"/>
              </a:lnSpc>
              <a:spcBef>
                <a:spcPts val="1000"/>
              </a:spcBef>
              <a:spcAft>
                <a:spcPts val="0"/>
              </a:spcAft>
              <a:buSzPts val="1600"/>
              <a:buFont typeface="Arial"/>
              <a:buChar char="■"/>
            </a:pPr>
            <a:r>
              <a:rPr b="0" i="0" lang="en" sz="1600" u="none" strike="noStrike">
                <a:solidFill>
                  <a:srgbClr val="000000"/>
                </a:solidFill>
                <a:latin typeface="Open Sans"/>
                <a:ea typeface="Open Sans"/>
                <a:cs typeface="Open Sans"/>
                <a:sym typeface="Open Sans"/>
              </a:rPr>
              <a:t>Use the Adjust/Void feature to submit corrected or adjusted claims.</a:t>
            </a:r>
            <a:endParaRPr sz="1600"/>
          </a:p>
          <a:p>
            <a:pPr indent="-273050" lvl="1" marL="742950" rtl="0" algn="l">
              <a:lnSpc>
                <a:spcPct val="100000"/>
              </a:lnSpc>
              <a:spcBef>
                <a:spcPts val="1000"/>
              </a:spcBef>
              <a:spcAft>
                <a:spcPts val="0"/>
              </a:spcAft>
              <a:buSzPts val="1600"/>
              <a:buFont typeface="Arial"/>
              <a:buChar char="○"/>
            </a:pPr>
            <a:r>
              <a:rPr b="0" i="0" lang="en" sz="1600" u="none" strike="noStrike">
                <a:solidFill>
                  <a:srgbClr val="000000"/>
                </a:solidFill>
                <a:latin typeface="Open Sans"/>
                <a:ea typeface="Open Sans"/>
                <a:cs typeface="Open Sans"/>
                <a:sym typeface="Open Sans"/>
              </a:rPr>
              <a:t>Denied claims that need to be corrected or adjusted:</a:t>
            </a:r>
            <a:endParaRPr sz="1600"/>
          </a:p>
          <a:p>
            <a:pPr indent="-215900" lvl="2" marL="1143000" rtl="0" algn="l">
              <a:lnSpc>
                <a:spcPct val="100000"/>
              </a:lnSpc>
              <a:spcBef>
                <a:spcPts val="1000"/>
              </a:spcBef>
              <a:spcAft>
                <a:spcPts val="0"/>
              </a:spcAft>
              <a:buSzPts val="1600"/>
              <a:buFont typeface="Arial"/>
              <a:buChar char="■"/>
            </a:pPr>
            <a:r>
              <a:rPr b="0" i="0" lang="en" sz="1600" u="none" strike="noStrike">
                <a:solidFill>
                  <a:srgbClr val="000000"/>
                </a:solidFill>
                <a:latin typeface="Open Sans"/>
                <a:ea typeface="Open Sans"/>
                <a:cs typeface="Open Sans"/>
                <a:sym typeface="Open Sans"/>
              </a:rPr>
              <a:t>Submit a new claim.</a:t>
            </a:r>
            <a:endParaRPr sz="1600"/>
          </a:p>
          <a:p>
            <a:pPr indent="-228600" lvl="0" marL="457200" rtl="0" algn="l">
              <a:lnSpc>
                <a:spcPct val="115000"/>
              </a:lnSpc>
              <a:spcBef>
                <a:spcPts val="1000"/>
              </a:spcBef>
              <a:spcAft>
                <a:spcPts val="0"/>
              </a:spcAft>
              <a:buSzPts val="1946"/>
              <a:buNone/>
            </a:pPr>
            <a:r>
              <a:t/>
            </a:r>
            <a:endParaRPr/>
          </a:p>
        </p:txBody>
      </p:sp>
    </p:spTree>
  </p:cSld>
  <p:clrMapOvr>
    <a:masterClrMapping/>
  </p:clrMapOvr>
  <p:transition spd="slow">
    <p:push/>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54"/>
          <p:cNvSpPr txBox="1"/>
          <p:nvPr>
            <p:ph type="title"/>
          </p:nvPr>
        </p:nvSpPr>
        <p:spPr>
          <a:xfrm>
            <a:off x="265500" y="724199"/>
            <a:ext cx="4045200" cy="15519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Clr>
                <a:srgbClr val="23A595"/>
              </a:buClr>
              <a:buSzPts val="3800"/>
              <a:buNone/>
            </a:pPr>
            <a:r>
              <a:rPr lang="en"/>
              <a:t>SPOTs</a:t>
            </a:r>
            <a:endParaRPr/>
          </a:p>
        </p:txBody>
      </p:sp>
      <p:sp>
        <p:nvSpPr>
          <p:cNvPr id="381" name="Google Shape;381;p54"/>
          <p:cNvSpPr txBox="1"/>
          <p:nvPr>
            <p:ph idx="1" type="subTitle"/>
          </p:nvPr>
        </p:nvSpPr>
        <p:spPr>
          <a:xfrm>
            <a:off x="896850" y="2390425"/>
            <a:ext cx="2807100" cy="1644300"/>
          </a:xfrm>
          <a:prstGeom prst="rect">
            <a:avLst/>
          </a:prstGeom>
          <a:noFill/>
          <a:ln>
            <a:noFill/>
          </a:ln>
        </p:spPr>
        <p:txBody>
          <a:bodyPr anchorCtr="0" anchor="t" bIns="91425" lIns="91425" spcFirstLastPara="1" rIns="91425" wrap="square" tIns="91425">
            <a:normAutofit/>
          </a:bodyPr>
          <a:lstStyle/>
          <a:p>
            <a:pPr indent="-330200" lvl="0" marL="457200" rtl="0" algn="l">
              <a:lnSpc>
                <a:spcPct val="100000"/>
              </a:lnSpc>
              <a:spcBef>
                <a:spcPts val="0"/>
              </a:spcBef>
              <a:spcAft>
                <a:spcPts val="0"/>
              </a:spcAft>
              <a:buSzPts val="1600"/>
              <a:buNone/>
            </a:pPr>
            <a:r>
              <a:rPr lang="en"/>
              <a:t>SPOTs are: </a:t>
            </a:r>
            <a:endParaRPr/>
          </a:p>
          <a:p>
            <a:pPr indent="-330200" lvl="0" marL="457200" rtl="0" algn="l">
              <a:lnSpc>
                <a:spcPct val="100000"/>
              </a:lnSpc>
              <a:spcBef>
                <a:spcPts val="0"/>
              </a:spcBef>
              <a:spcAft>
                <a:spcPts val="0"/>
              </a:spcAft>
              <a:buSzPts val="1600"/>
              <a:buChar char="●"/>
            </a:pPr>
            <a:r>
              <a:rPr lang="en"/>
              <a:t>Change requests</a:t>
            </a:r>
            <a:endParaRPr/>
          </a:p>
          <a:p>
            <a:pPr indent="-330200" lvl="0" marL="457200" rtl="0" algn="l">
              <a:lnSpc>
                <a:spcPct val="100000"/>
              </a:lnSpc>
              <a:spcBef>
                <a:spcPts val="0"/>
              </a:spcBef>
              <a:spcAft>
                <a:spcPts val="0"/>
              </a:spcAft>
              <a:buSzPts val="1600"/>
              <a:buChar char="●"/>
            </a:pPr>
            <a:r>
              <a:rPr lang="en"/>
              <a:t>System defects</a:t>
            </a:r>
            <a:endParaRPr/>
          </a:p>
          <a:p>
            <a:pPr indent="-330200" lvl="0" marL="457200" rtl="0" algn="l">
              <a:lnSpc>
                <a:spcPct val="100000"/>
              </a:lnSpc>
              <a:spcBef>
                <a:spcPts val="0"/>
              </a:spcBef>
              <a:spcAft>
                <a:spcPts val="0"/>
              </a:spcAft>
              <a:buSzPts val="1600"/>
              <a:buChar char="●"/>
            </a:pPr>
            <a:r>
              <a:rPr lang="en"/>
              <a:t>Future enhancements</a:t>
            </a:r>
            <a:endParaRPr/>
          </a:p>
          <a:p>
            <a:pPr indent="0" lvl="0" marL="0" rtl="0" algn="l">
              <a:lnSpc>
                <a:spcPct val="100000"/>
              </a:lnSpc>
              <a:spcBef>
                <a:spcPts val="0"/>
              </a:spcBef>
              <a:spcAft>
                <a:spcPts val="0"/>
              </a:spcAft>
              <a:buNone/>
            </a:pPr>
            <a:r>
              <a:t/>
            </a:r>
            <a:endParaRPr/>
          </a:p>
        </p:txBody>
      </p:sp>
      <p:sp>
        <p:nvSpPr>
          <p:cNvPr id="382" name="Google Shape;382;p54"/>
          <p:cNvSpPr txBox="1"/>
          <p:nvPr>
            <p:ph idx="2" type="body"/>
          </p:nvPr>
        </p:nvSpPr>
        <p:spPr>
          <a:xfrm>
            <a:off x="4939500" y="724199"/>
            <a:ext cx="3837000" cy="3901141"/>
          </a:xfrm>
          <a:prstGeom prst="rect">
            <a:avLst/>
          </a:prstGeom>
          <a:noFill/>
          <a:ln>
            <a:noFill/>
          </a:ln>
        </p:spPr>
        <p:txBody>
          <a:bodyPr anchorCtr="0" anchor="ctr" bIns="91425" lIns="91425" spcFirstLastPara="1" rIns="91425" wrap="square" tIns="91425">
            <a:normAutofit/>
          </a:bodyPr>
          <a:lstStyle/>
          <a:p>
            <a:pPr indent="-342900" lvl="0" marL="457200" rtl="0" algn="l">
              <a:lnSpc>
                <a:spcPct val="115000"/>
              </a:lnSpc>
              <a:spcBef>
                <a:spcPts val="0"/>
              </a:spcBef>
              <a:spcAft>
                <a:spcPts val="0"/>
              </a:spcAft>
              <a:buClr>
                <a:schemeClr val="accent1"/>
              </a:buClr>
              <a:buSzPts val="1800"/>
              <a:buChar char="●"/>
            </a:pPr>
            <a:r>
              <a:rPr lang="en" u="sng">
                <a:solidFill>
                  <a:schemeClr val="accent1"/>
                </a:solidFill>
                <a:hlinkClick r:id="rId3">
                  <a:extLst>
                    <a:ext uri="{A12FA001-AC4F-418D-AE19-62706E023703}">
                      <ahyp:hlinkClr val="tx"/>
                    </a:ext>
                  </a:extLst>
                </a:hlinkClick>
              </a:rPr>
              <a:t>https://medicaid.utah.gov/prism-faq/</a:t>
            </a:r>
            <a:r>
              <a:rPr lang="en">
                <a:solidFill>
                  <a:schemeClr val="accent1"/>
                </a:solidFill>
              </a:rPr>
              <a:t>  </a:t>
            </a:r>
            <a:endParaRPr>
              <a:solidFill>
                <a:schemeClr val="accent1"/>
              </a:solidFill>
            </a:endParaRPr>
          </a:p>
          <a:p>
            <a:pPr indent="-342900" lvl="1" marL="914400" rtl="0" algn="l">
              <a:lnSpc>
                <a:spcPct val="115000"/>
              </a:lnSpc>
              <a:spcBef>
                <a:spcPts val="0"/>
              </a:spcBef>
              <a:spcAft>
                <a:spcPts val="0"/>
              </a:spcAft>
              <a:buSzPts val="1800"/>
              <a:buChar char="○"/>
            </a:pPr>
            <a:r>
              <a:rPr lang="en">
                <a:solidFill>
                  <a:schemeClr val="lt1"/>
                </a:solidFill>
              </a:rPr>
              <a:t>PRISM </a:t>
            </a:r>
            <a:r>
              <a:rPr lang="en"/>
              <a:t>r</a:t>
            </a:r>
            <a:r>
              <a:rPr lang="en">
                <a:solidFill>
                  <a:schemeClr val="lt1"/>
                </a:solidFill>
              </a:rPr>
              <a:t>elease </a:t>
            </a:r>
            <a:r>
              <a:rPr lang="en"/>
              <a:t>n</a:t>
            </a:r>
            <a:r>
              <a:rPr lang="en">
                <a:solidFill>
                  <a:schemeClr val="lt1"/>
                </a:solidFill>
              </a:rPr>
              <a:t>otes</a:t>
            </a:r>
            <a:endParaRPr/>
          </a:p>
          <a:p>
            <a:pPr indent="-342900" lvl="2" marL="1371600" rtl="0" algn="l">
              <a:lnSpc>
                <a:spcPct val="115000"/>
              </a:lnSpc>
              <a:spcBef>
                <a:spcPts val="0"/>
              </a:spcBef>
              <a:spcAft>
                <a:spcPts val="0"/>
              </a:spcAft>
              <a:buSzPts val="1800"/>
              <a:buChar char="■"/>
            </a:pPr>
            <a:r>
              <a:rPr lang="en">
                <a:solidFill>
                  <a:schemeClr val="lt1"/>
                </a:solidFill>
              </a:rPr>
              <a:t>Completed SPOTS</a:t>
            </a:r>
            <a:endParaRPr/>
          </a:p>
          <a:p>
            <a:pPr indent="0" lvl="2" marL="1028700" rtl="0" algn="l">
              <a:lnSpc>
                <a:spcPct val="115000"/>
              </a:lnSpc>
              <a:spcBef>
                <a:spcPts val="0"/>
              </a:spcBef>
              <a:spcAft>
                <a:spcPts val="0"/>
              </a:spcAft>
              <a:buSzPts val="1800"/>
              <a:buNone/>
            </a:pPr>
            <a:r>
              <a:t/>
            </a:r>
            <a:endParaRPr>
              <a:solidFill>
                <a:schemeClr val="lt1"/>
              </a:solidFill>
            </a:endParaRPr>
          </a:p>
          <a:p>
            <a:pPr indent="-342900" lvl="1" marL="914400" rtl="0" algn="l">
              <a:lnSpc>
                <a:spcPct val="115000"/>
              </a:lnSpc>
              <a:spcBef>
                <a:spcPts val="0"/>
              </a:spcBef>
              <a:spcAft>
                <a:spcPts val="0"/>
              </a:spcAft>
              <a:buSzPts val="1800"/>
              <a:buChar char="○"/>
            </a:pPr>
            <a:r>
              <a:rPr lang="en">
                <a:solidFill>
                  <a:schemeClr val="lt1"/>
                </a:solidFill>
              </a:rPr>
              <a:t>Future </a:t>
            </a:r>
            <a:r>
              <a:rPr lang="en"/>
              <a:t>p</a:t>
            </a:r>
            <a:r>
              <a:rPr lang="en">
                <a:solidFill>
                  <a:schemeClr val="lt1"/>
                </a:solidFill>
              </a:rPr>
              <a:t>roposed PRISM </a:t>
            </a:r>
            <a:r>
              <a:rPr lang="en"/>
              <a:t>r</a:t>
            </a:r>
            <a:r>
              <a:rPr lang="en">
                <a:solidFill>
                  <a:schemeClr val="lt1"/>
                </a:solidFill>
              </a:rPr>
              <a:t>elease </a:t>
            </a:r>
            <a:r>
              <a:rPr lang="en"/>
              <a:t>n</a:t>
            </a:r>
            <a:r>
              <a:rPr lang="en">
                <a:solidFill>
                  <a:schemeClr val="lt1"/>
                </a:solidFill>
              </a:rPr>
              <a:t>otes</a:t>
            </a:r>
            <a:endParaRPr/>
          </a:p>
          <a:p>
            <a:pPr indent="-342900" lvl="2" marL="1371600" rtl="0" algn="l">
              <a:lnSpc>
                <a:spcPct val="115000"/>
              </a:lnSpc>
              <a:spcBef>
                <a:spcPts val="0"/>
              </a:spcBef>
              <a:spcAft>
                <a:spcPts val="0"/>
              </a:spcAft>
              <a:buSzPts val="1800"/>
              <a:buChar char="■"/>
            </a:pPr>
            <a:r>
              <a:rPr lang="en">
                <a:solidFill>
                  <a:schemeClr val="lt1"/>
                </a:solidFill>
              </a:rPr>
              <a:t>In progress SPOTS</a:t>
            </a:r>
            <a:endParaRPr/>
          </a:p>
          <a:p>
            <a:pPr indent="0" lvl="2" marL="1028700" rtl="0" algn="l">
              <a:lnSpc>
                <a:spcPct val="115000"/>
              </a:lnSpc>
              <a:spcBef>
                <a:spcPts val="0"/>
              </a:spcBef>
              <a:spcAft>
                <a:spcPts val="0"/>
              </a:spcAft>
              <a:buSzPts val="1800"/>
              <a:buNone/>
            </a:pPr>
            <a:r>
              <a:t/>
            </a:r>
            <a:endParaRPr>
              <a:solidFill>
                <a:schemeClr val="lt1"/>
              </a:solidFill>
            </a:endParaRPr>
          </a:p>
        </p:txBody>
      </p:sp>
    </p:spTree>
  </p:cSld>
  <p:clrMapOvr>
    <a:masterClrMapping/>
  </p:clrMapOvr>
  <p:transition spd="slow">
    <p:push/>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55"/>
          <p:cNvSpPr txBox="1"/>
          <p:nvPr>
            <p:ph type="title"/>
          </p:nvPr>
        </p:nvSpPr>
        <p:spPr>
          <a:xfrm>
            <a:off x="430980" y="1717804"/>
            <a:ext cx="8114400" cy="954300"/>
          </a:xfrm>
          <a:prstGeom prst="rect">
            <a:avLst/>
          </a:prstGeom>
          <a:noFill/>
          <a:ln>
            <a:noFill/>
          </a:ln>
        </p:spPr>
        <p:txBody>
          <a:bodyPr anchorCtr="0" anchor="b" bIns="91425" lIns="91425" spcFirstLastPara="1" rIns="91425" wrap="square" tIns="91425">
            <a:spAutoFit/>
          </a:bodyPr>
          <a:lstStyle/>
          <a:p>
            <a:pPr indent="0" lvl="0" marL="0" rtl="0" algn="ctr">
              <a:lnSpc>
                <a:spcPct val="100000"/>
              </a:lnSpc>
              <a:spcBef>
                <a:spcPts val="0"/>
              </a:spcBef>
              <a:spcAft>
                <a:spcPts val="0"/>
              </a:spcAft>
              <a:buClr>
                <a:schemeClr val="lt1"/>
              </a:buClr>
              <a:buSzPts val="6800"/>
              <a:buNone/>
            </a:pPr>
            <a:r>
              <a:rPr lang="en" sz="5000"/>
              <a:t>Publications</a:t>
            </a:r>
            <a:endParaRPr sz="5000"/>
          </a:p>
        </p:txBody>
      </p:sp>
    </p:spTree>
  </p:cSld>
  <p:clrMapOvr>
    <a:masterClrMapping/>
  </p:clrMapOvr>
  <p:transition spd="slow" p14:dur="1500">
    <p:split orient="ver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g1272c19d053_0_31"/>
          <p:cNvSpPr txBox="1"/>
          <p:nvPr>
            <p:ph idx="1" type="body"/>
          </p:nvPr>
        </p:nvSpPr>
        <p:spPr>
          <a:xfrm>
            <a:off x="235700" y="681700"/>
            <a:ext cx="8596500" cy="3887100"/>
          </a:xfrm>
          <a:prstGeom prst="rect">
            <a:avLst/>
          </a:prstGeom>
          <a:noFill/>
          <a:ln>
            <a:noFill/>
          </a:ln>
        </p:spPr>
        <p:txBody>
          <a:bodyPr anchorCtr="0" anchor="t" bIns="91425" lIns="91425" spcFirstLastPara="1" rIns="91425" wrap="square" tIns="91425">
            <a:noAutofit/>
          </a:bodyPr>
          <a:lstStyle/>
          <a:p>
            <a:pPr indent="-330200" lvl="0" marL="457200" rtl="0" algn="l">
              <a:lnSpc>
                <a:spcPct val="100000"/>
              </a:lnSpc>
              <a:spcBef>
                <a:spcPts val="0"/>
              </a:spcBef>
              <a:spcAft>
                <a:spcPts val="0"/>
              </a:spcAft>
              <a:buSzPts val="1600"/>
              <a:buChar char="●"/>
            </a:pPr>
            <a:r>
              <a:rPr lang="en" u="sng">
                <a:solidFill>
                  <a:schemeClr val="hlink"/>
                </a:solidFill>
                <a:hlinkClick r:id="rId3"/>
              </a:rPr>
              <a:t>https://medicaid.utah.gov/provider-resources-and-information/</a:t>
            </a:r>
            <a:endParaRPr u="sng"/>
          </a:p>
          <a:p>
            <a:pPr indent="-330200" lvl="1" marL="914400" rtl="0" algn="l">
              <a:lnSpc>
                <a:spcPct val="100000"/>
              </a:lnSpc>
              <a:spcBef>
                <a:spcPts val="1000"/>
              </a:spcBef>
              <a:spcAft>
                <a:spcPts val="0"/>
              </a:spcAft>
              <a:buSzPts val="1600"/>
              <a:buChar char="●"/>
            </a:pPr>
            <a:r>
              <a:rPr lang="en"/>
              <a:t>Utah Medicaid provider manuals</a:t>
            </a:r>
            <a:endParaRPr/>
          </a:p>
          <a:p>
            <a:pPr indent="-330200" lvl="1" marL="914400" rtl="0" algn="l">
              <a:lnSpc>
                <a:spcPct val="100000"/>
              </a:lnSpc>
              <a:spcBef>
                <a:spcPts val="1000"/>
              </a:spcBef>
              <a:spcAft>
                <a:spcPts val="0"/>
              </a:spcAft>
              <a:buSzPts val="1600"/>
              <a:buChar char="●"/>
            </a:pPr>
            <a:r>
              <a:rPr lang="en"/>
              <a:t>Medicaid Information Bulletins (MIBs)</a:t>
            </a:r>
            <a:endParaRPr u="sng"/>
          </a:p>
          <a:p>
            <a:pPr indent="-330200" lvl="1" marL="914400" rtl="0" algn="l">
              <a:lnSpc>
                <a:spcPct val="100000"/>
              </a:lnSpc>
              <a:spcBef>
                <a:spcPts val="1000"/>
              </a:spcBef>
              <a:spcAft>
                <a:spcPts val="0"/>
              </a:spcAft>
              <a:buSzPts val="1600"/>
              <a:buChar char="●"/>
            </a:pPr>
            <a:r>
              <a:rPr lang="en"/>
              <a:t>Provider manuals and MIBs are a great way to stay up to date with policy changes, outages, and updates.</a:t>
            </a:r>
            <a:endParaRPr/>
          </a:p>
          <a:p>
            <a:pPr indent="-330200" lvl="1" marL="914400" rtl="0" algn="l">
              <a:lnSpc>
                <a:spcPct val="100000"/>
              </a:lnSpc>
              <a:spcBef>
                <a:spcPts val="1000"/>
              </a:spcBef>
              <a:spcAft>
                <a:spcPts val="1000"/>
              </a:spcAft>
              <a:buSzPts val="1600"/>
              <a:buChar char="●"/>
            </a:pPr>
            <a:r>
              <a:rPr lang="en"/>
              <a:t>MIBs are bi-monthly with special interim publications in the event of important updates or emergencies. </a:t>
            </a:r>
            <a:endParaRPr/>
          </a:p>
        </p:txBody>
      </p:sp>
      <p:sp>
        <p:nvSpPr>
          <p:cNvPr id="393" name="Google Shape;393;g1272c19d053_0_31"/>
          <p:cNvSpPr txBox="1"/>
          <p:nvPr>
            <p:ph type="title"/>
          </p:nvPr>
        </p:nvSpPr>
        <p:spPr>
          <a:xfrm>
            <a:off x="235700" y="109300"/>
            <a:ext cx="8520600" cy="572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333"/>
              <a:buNone/>
            </a:pPr>
            <a:r>
              <a:rPr lang="en" sz="2500">
                <a:latin typeface="Open Sans"/>
                <a:ea typeface="Open Sans"/>
                <a:cs typeface="Open Sans"/>
                <a:sym typeface="Open Sans"/>
              </a:rPr>
              <a:t>Provider resources</a:t>
            </a:r>
            <a:r>
              <a:rPr lang="en" sz="2500"/>
              <a:t>	</a:t>
            </a:r>
            <a:endParaRPr sz="2500"/>
          </a:p>
        </p:txBody>
      </p:sp>
    </p:spTree>
  </p:cSld>
  <p:clrMapOvr>
    <a:masterClrMapping/>
  </p:clrMapOvr>
  <p:transition spd="slow" p14:dur="1500">
    <p:split orient="ver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pic>
        <p:nvPicPr>
          <p:cNvPr descr="Image result for q and a's clipart" id="398" name="Google Shape;398;g127b0c22a09_1_4"/>
          <p:cNvPicPr preferRelativeResize="0"/>
          <p:nvPr/>
        </p:nvPicPr>
        <p:blipFill rotWithShape="1">
          <a:blip r:embed="rId3">
            <a:alphaModFix/>
          </a:blip>
          <a:srcRect b="0" l="0" r="0" t="0"/>
          <a:stretch/>
        </p:blipFill>
        <p:spPr>
          <a:xfrm>
            <a:off x="5187008" y="687771"/>
            <a:ext cx="3440381" cy="3440381"/>
          </a:xfrm>
          <a:prstGeom prst="rect">
            <a:avLst/>
          </a:prstGeom>
          <a:noFill/>
          <a:ln>
            <a:noFill/>
          </a:ln>
        </p:spPr>
      </p:pic>
      <p:sp>
        <p:nvSpPr>
          <p:cNvPr id="399" name="Google Shape;399;g127b0c22a09_1_4"/>
          <p:cNvSpPr txBox="1"/>
          <p:nvPr>
            <p:ph type="title"/>
          </p:nvPr>
        </p:nvSpPr>
        <p:spPr>
          <a:xfrm>
            <a:off x="265500" y="221099"/>
            <a:ext cx="4045200" cy="15519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3800"/>
              <a:buNone/>
            </a:pPr>
            <a:r>
              <a:rPr lang="en"/>
              <a:t>Contact us</a:t>
            </a:r>
            <a:endParaRPr/>
          </a:p>
        </p:txBody>
      </p:sp>
      <p:sp>
        <p:nvSpPr>
          <p:cNvPr id="400" name="Google Shape;400;g127b0c22a09_1_4"/>
          <p:cNvSpPr txBox="1"/>
          <p:nvPr>
            <p:ph idx="1" type="subTitle"/>
          </p:nvPr>
        </p:nvSpPr>
        <p:spPr>
          <a:xfrm>
            <a:off x="265500" y="1990800"/>
            <a:ext cx="4045200" cy="23358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1600"/>
              <a:buNone/>
            </a:pPr>
            <a:r>
              <a:rPr b="1" lang="en"/>
              <a:t>Please email us at: </a:t>
            </a:r>
            <a:endParaRPr b="1"/>
          </a:p>
          <a:p>
            <a:pPr indent="0" lvl="0" marL="0" rtl="0" algn="ctr">
              <a:lnSpc>
                <a:spcPct val="100000"/>
              </a:lnSpc>
              <a:spcBef>
                <a:spcPts val="0"/>
              </a:spcBef>
              <a:spcAft>
                <a:spcPts val="0"/>
              </a:spcAft>
              <a:buSzPts val="1600"/>
              <a:buNone/>
            </a:pPr>
            <a:r>
              <a:t/>
            </a:r>
            <a:endParaRPr b="1"/>
          </a:p>
          <a:p>
            <a:pPr indent="0" lvl="0" marL="0" rtl="0" algn="ctr">
              <a:lnSpc>
                <a:spcPct val="100000"/>
              </a:lnSpc>
              <a:spcBef>
                <a:spcPts val="0"/>
              </a:spcBef>
              <a:spcAft>
                <a:spcPts val="0"/>
              </a:spcAft>
              <a:buSzPts val="1600"/>
              <a:buNone/>
            </a:pPr>
            <a:r>
              <a:rPr b="1" lang="en" u="sng">
                <a:solidFill>
                  <a:schemeClr val="hlink"/>
                </a:solidFill>
                <a:hlinkClick r:id="rId4"/>
              </a:rPr>
              <a:t>providertrainingsupport@utah.gov</a:t>
            </a:r>
            <a:r>
              <a:rPr b="1" lang="en"/>
              <a:t> </a:t>
            </a:r>
            <a:endParaRPr b="1"/>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g28c8eb7978c_0_0"/>
          <p:cNvSpPr txBox="1"/>
          <p:nvPr/>
        </p:nvSpPr>
        <p:spPr>
          <a:xfrm>
            <a:off x="233025" y="111500"/>
            <a:ext cx="8505000" cy="477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2500" u="none" cap="none" strike="noStrike">
                <a:solidFill>
                  <a:schemeClr val="dk1"/>
                </a:solidFill>
                <a:latin typeface="Open Sans"/>
                <a:ea typeface="Open Sans"/>
                <a:cs typeface="Open Sans"/>
                <a:sym typeface="Open Sans"/>
              </a:rPr>
              <a:t>The False Claims Act</a:t>
            </a:r>
            <a:endParaRPr sz="2500"/>
          </a:p>
        </p:txBody>
      </p:sp>
      <p:sp>
        <p:nvSpPr>
          <p:cNvPr id="126" name="Google Shape;126;g28c8eb7978c_0_0"/>
          <p:cNvSpPr txBox="1"/>
          <p:nvPr/>
        </p:nvSpPr>
        <p:spPr>
          <a:xfrm>
            <a:off x="233025" y="681575"/>
            <a:ext cx="8659800" cy="334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u="none" cap="none" strike="noStrike">
                <a:solidFill>
                  <a:srgbClr val="000000"/>
                </a:solidFill>
                <a:latin typeface="Open Sans"/>
                <a:ea typeface="Open Sans"/>
                <a:cs typeface="Open Sans"/>
                <a:sym typeface="Open Sans"/>
              </a:rPr>
              <a:t>Federal: </a:t>
            </a:r>
            <a:r>
              <a:rPr b="0" i="0" lang="en" u="none" cap="none" strike="noStrike">
                <a:solidFill>
                  <a:srgbClr val="202124"/>
                </a:solidFill>
                <a:highlight>
                  <a:srgbClr val="FFFFFF"/>
                </a:highlight>
                <a:latin typeface="Open Sans"/>
                <a:ea typeface="Open Sans"/>
                <a:cs typeface="Open Sans"/>
                <a:sym typeface="Open Sans"/>
              </a:rPr>
              <a:t>§ § 3729-3733] </a:t>
            </a:r>
            <a:r>
              <a:rPr b="0" i="0" lang="en" u="none" cap="none" strike="noStrike">
                <a:solidFill>
                  <a:srgbClr val="040C28"/>
                </a:solidFill>
                <a:latin typeface="Open Sans"/>
                <a:ea typeface="Open Sans"/>
                <a:cs typeface="Open Sans"/>
                <a:sym typeface="Open Sans"/>
              </a:rPr>
              <a:t>prohibits individuals or entities from submitting inaccurate claims to a government payer</a:t>
            </a:r>
            <a:r>
              <a:rPr b="0" i="0" lang="en" u="none" cap="none" strike="noStrike">
                <a:solidFill>
                  <a:srgbClr val="202124"/>
                </a:solidFill>
                <a:highlight>
                  <a:srgbClr val="FFFFFF"/>
                </a:highlight>
                <a:latin typeface="Open Sans"/>
                <a:ea typeface="Open Sans"/>
                <a:cs typeface="Open Sans"/>
                <a:sym typeface="Open Sans"/>
              </a:rPr>
              <a:t> (i.e., Medicare, Medicaid). Entities can violate this law by knowingly presenting a false or fraudulent claim to one of these programs or causing a false claim to be presented.</a:t>
            </a:r>
            <a:endParaRPr b="0" i="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None/>
            </a:pPr>
            <a:r>
              <a:t/>
            </a:r>
            <a:endParaRPr b="0" i="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None/>
            </a:pPr>
            <a:r>
              <a:rPr b="0" i="0" lang="en" u="none" cap="none" strike="noStrike">
                <a:solidFill>
                  <a:srgbClr val="000000"/>
                </a:solidFill>
                <a:latin typeface="Open Sans"/>
                <a:ea typeface="Open Sans"/>
                <a:cs typeface="Open Sans"/>
                <a:sym typeface="Open Sans"/>
              </a:rPr>
              <a:t>Utah State: A person may not enter into an agreement, combination, or conspiracy to defraud the state by obtaining or aiding another to obtain the payment or allowance of a false, fictitious, or fraudulent claim for a medical benefit. 26B-3-1106 False claims for medical benefits prohibited.</a:t>
            </a:r>
            <a:endParaRPr sz="1600"/>
          </a:p>
          <a:p>
            <a:pPr indent="0" lvl="0" marL="0" marR="0" rtl="0" algn="l">
              <a:lnSpc>
                <a:spcPct val="100000"/>
              </a:lnSpc>
              <a:spcBef>
                <a:spcPts val="0"/>
              </a:spcBef>
              <a:spcAft>
                <a:spcPts val="0"/>
              </a:spcAft>
              <a:buNone/>
            </a:pPr>
            <a:r>
              <a:t/>
            </a:r>
            <a:endParaRPr b="0" i="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None/>
            </a:pPr>
            <a:r>
              <a:rPr b="0" i="0" lang="en" u="none" cap="none" strike="noStrike">
                <a:solidFill>
                  <a:srgbClr val="262626"/>
                </a:solidFill>
                <a:highlight>
                  <a:srgbClr val="FFFFFF"/>
                </a:highlight>
                <a:latin typeface="Open Sans"/>
                <a:ea typeface="Open Sans"/>
                <a:cs typeface="Open Sans"/>
                <a:sym typeface="Open Sans"/>
              </a:rPr>
              <a:t>Examples of potential false claims include, but are not limited to: (a) billing of items or services that were never rendered by the health care provider; (b) billing for services that are medically unnecessary; (c) upcoding (practice of billing for Medicare/Medicaid using a billing code providing a higher payment rate than the billing code intended to be used for the service or item furnished to the patient); (d) billing separately for services that should be bundled; (e) billing separately for outpatient services that were provided within 72 hours (before or after) an inpatient stay; (f) billing for a discharge in lieu of a transfer.</a:t>
            </a:r>
            <a:endParaRPr b="0" i="0" u="none" cap="none" strike="noStrike">
              <a:solidFill>
                <a:srgbClr val="000000"/>
              </a:solidFill>
              <a:latin typeface="Open Sans"/>
              <a:ea typeface="Open Sans"/>
              <a:cs typeface="Open Sans"/>
              <a:sym typeface="Open Sans"/>
            </a:endParaRPr>
          </a:p>
        </p:txBody>
      </p:sp>
    </p:spTree>
  </p:cSld>
  <p:clrMapOvr>
    <a:masterClrMapping/>
  </p:clrMapOvr>
  <p:transition spd="slow" p14:dur="1500">
    <p:split orient="ver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g28c8eb7978c_0_5"/>
          <p:cNvSpPr txBox="1"/>
          <p:nvPr>
            <p:ph type="title"/>
          </p:nvPr>
        </p:nvSpPr>
        <p:spPr>
          <a:xfrm>
            <a:off x="514800" y="1729800"/>
            <a:ext cx="8114400" cy="954300"/>
          </a:xfrm>
          <a:prstGeom prst="rect">
            <a:avLst/>
          </a:prstGeom>
          <a:noFill/>
          <a:ln>
            <a:noFill/>
          </a:ln>
        </p:spPr>
        <p:txBody>
          <a:bodyPr anchorCtr="0" anchor="b" bIns="91425" lIns="91425" spcFirstLastPara="1" rIns="91425" wrap="square" tIns="91425">
            <a:spAutoFit/>
          </a:bodyPr>
          <a:lstStyle/>
          <a:p>
            <a:pPr indent="0" lvl="0" marL="0" rtl="0" algn="ctr">
              <a:lnSpc>
                <a:spcPct val="100000"/>
              </a:lnSpc>
              <a:spcBef>
                <a:spcPts val="0"/>
              </a:spcBef>
              <a:spcAft>
                <a:spcPts val="0"/>
              </a:spcAft>
              <a:buSzPts val="6800"/>
              <a:buNone/>
            </a:pPr>
            <a:r>
              <a:rPr lang="en" sz="5000"/>
              <a:t>EDI</a:t>
            </a:r>
            <a:endParaRPr sz="5000"/>
          </a:p>
        </p:txBody>
      </p:sp>
    </p:spTree>
  </p:cSld>
  <p:clrMapOvr>
    <a:masterClrMapping/>
  </p:clrMapOvr>
  <p:transition spd="slow">
    <p:wipe dir="l"/>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g127a7657ca1_0_111"/>
          <p:cNvSpPr txBox="1"/>
          <p:nvPr>
            <p:ph type="title"/>
          </p:nvPr>
        </p:nvSpPr>
        <p:spPr>
          <a:xfrm>
            <a:off x="234950" y="111750"/>
            <a:ext cx="8597400" cy="5655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800"/>
              <a:buNone/>
            </a:pPr>
            <a:r>
              <a:rPr lang="en" sz="2500">
                <a:latin typeface="Open Sans"/>
                <a:ea typeface="Open Sans"/>
                <a:cs typeface="Open Sans"/>
                <a:sym typeface="Open Sans"/>
              </a:rPr>
              <a:t>PRISM paper remittance advice</a:t>
            </a:r>
            <a:endParaRPr sz="2500">
              <a:latin typeface="Open Sans"/>
              <a:ea typeface="Open Sans"/>
              <a:cs typeface="Open Sans"/>
              <a:sym typeface="Open Sans"/>
            </a:endParaRPr>
          </a:p>
        </p:txBody>
      </p:sp>
      <p:sp>
        <p:nvSpPr>
          <p:cNvPr id="137" name="Google Shape;137;g127a7657ca1_0_111"/>
          <p:cNvSpPr txBox="1"/>
          <p:nvPr>
            <p:ph idx="1" type="body"/>
          </p:nvPr>
        </p:nvSpPr>
        <p:spPr>
          <a:xfrm>
            <a:off x="234900" y="677275"/>
            <a:ext cx="8597400" cy="3891600"/>
          </a:xfrm>
          <a:prstGeom prst="rect">
            <a:avLst/>
          </a:prstGeom>
          <a:noFill/>
          <a:ln>
            <a:noFill/>
          </a:ln>
        </p:spPr>
        <p:txBody>
          <a:bodyPr anchorCtr="0" anchor="t" bIns="91425" lIns="91425" spcFirstLastPara="1" rIns="91425" wrap="square" tIns="91425">
            <a:noAutofit/>
          </a:bodyPr>
          <a:lstStyle/>
          <a:p>
            <a:pPr indent="-330200" lvl="0" marL="457200" marR="0" rtl="0" algn="l">
              <a:lnSpc>
                <a:spcPct val="100000"/>
              </a:lnSpc>
              <a:spcBef>
                <a:spcPts val="0"/>
              </a:spcBef>
              <a:spcAft>
                <a:spcPts val="0"/>
              </a:spcAft>
              <a:buSzPts val="1600"/>
              <a:buFont typeface="Open Sans"/>
              <a:buChar char="●"/>
            </a:pPr>
            <a:r>
              <a:rPr lang="en">
                <a:latin typeface="Open Sans"/>
                <a:ea typeface="Open Sans"/>
                <a:cs typeface="Open Sans"/>
                <a:sym typeface="Open Sans"/>
              </a:rPr>
              <a:t>To find a Paper RA search for it in the </a:t>
            </a:r>
            <a:r>
              <a:rPr b="1" lang="en">
                <a:latin typeface="Open Sans"/>
                <a:ea typeface="Open Sans"/>
                <a:cs typeface="Open Sans"/>
                <a:sym typeface="Open Sans"/>
              </a:rPr>
              <a:t>My Inbox</a:t>
            </a:r>
            <a:r>
              <a:rPr lang="en">
                <a:latin typeface="Open Sans"/>
                <a:ea typeface="Open Sans"/>
                <a:cs typeface="Open Sans"/>
                <a:sym typeface="Open Sans"/>
              </a:rPr>
              <a:t> in PRISM using the Filter by ‘Description’ and ‘Paper RA’ as the search term.  This will bring up all remittances from </a:t>
            </a:r>
            <a:r>
              <a:rPr lang="en"/>
              <a:t>g</a:t>
            </a:r>
            <a:r>
              <a:rPr lang="en">
                <a:latin typeface="Open Sans"/>
                <a:ea typeface="Open Sans"/>
                <a:cs typeface="Open Sans"/>
                <a:sym typeface="Open Sans"/>
              </a:rPr>
              <a:t>o-</a:t>
            </a:r>
            <a:r>
              <a:rPr lang="en"/>
              <a:t>l</a:t>
            </a:r>
            <a:r>
              <a:rPr lang="en">
                <a:latin typeface="Open Sans"/>
                <a:ea typeface="Open Sans"/>
                <a:cs typeface="Open Sans"/>
                <a:sym typeface="Open Sans"/>
              </a:rPr>
              <a:t>ive April 2023.  </a:t>
            </a:r>
            <a:endParaRPr/>
          </a:p>
          <a:p>
            <a:pPr indent="-330200" lvl="0" marL="457200" marR="0" rtl="0" algn="l">
              <a:lnSpc>
                <a:spcPct val="100000"/>
              </a:lnSpc>
              <a:spcBef>
                <a:spcPts val="1000"/>
              </a:spcBef>
              <a:spcAft>
                <a:spcPts val="0"/>
              </a:spcAft>
              <a:buSzPts val="1600"/>
              <a:buFont typeface="Open Sans"/>
              <a:buChar char="●"/>
            </a:pPr>
            <a:r>
              <a:rPr lang="en">
                <a:latin typeface="Open Sans"/>
                <a:ea typeface="Open Sans"/>
                <a:cs typeface="Open Sans"/>
                <a:sym typeface="Open Sans"/>
              </a:rPr>
              <a:t>A </a:t>
            </a:r>
            <a:r>
              <a:rPr lang="en"/>
              <a:t>c</a:t>
            </a:r>
            <a:r>
              <a:rPr lang="en">
                <a:latin typeface="Open Sans"/>
                <a:ea typeface="Open Sans"/>
                <a:cs typeface="Open Sans"/>
                <a:sym typeface="Open Sans"/>
              </a:rPr>
              <a:t>redit </a:t>
            </a:r>
            <a:r>
              <a:rPr lang="en"/>
              <a:t>b</a:t>
            </a:r>
            <a:r>
              <a:rPr lang="en">
                <a:latin typeface="Open Sans"/>
                <a:ea typeface="Open Sans"/>
                <a:cs typeface="Open Sans"/>
                <a:sym typeface="Open Sans"/>
              </a:rPr>
              <a:t>alance occurs when there are takebacks or if we make an advanced payment to the provider.  The </a:t>
            </a:r>
            <a:r>
              <a:rPr lang="en"/>
              <a:t>c</a:t>
            </a:r>
            <a:r>
              <a:rPr lang="en">
                <a:latin typeface="Open Sans"/>
                <a:ea typeface="Open Sans"/>
                <a:cs typeface="Open Sans"/>
                <a:sym typeface="Open Sans"/>
              </a:rPr>
              <a:t>redit </a:t>
            </a:r>
            <a:r>
              <a:rPr lang="en"/>
              <a:t>b</a:t>
            </a:r>
            <a:r>
              <a:rPr lang="en">
                <a:latin typeface="Open Sans"/>
                <a:ea typeface="Open Sans"/>
                <a:cs typeface="Open Sans"/>
                <a:sym typeface="Open Sans"/>
              </a:rPr>
              <a:t>alance will carry onto the next remittance if there are not enough paid claims to apply to that credit balance.</a:t>
            </a:r>
            <a:endParaRPr/>
          </a:p>
          <a:p>
            <a:pPr indent="-330200" lvl="0" marL="457200" marR="0" rtl="0" algn="l">
              <a:lnSpc>
                <a:spcPct val="100000"/>
              </a:lnSpc>
              <a:spcBef>
                <a:spcPts val="1000"/>
              </a:spcBef>
              <a:spcAft>
                <a:spcPts val="0"/>
              </a:spcAft>
              <a:buSzPts val="1600"/>
              <a:buFont typeface="Open Sans"/>
              <a:buChar char="●"/>
            </a:pPr>
            <a:r>
              <a:rPr b="1" lang="en">
                <a:latin typeface="Open Sans"/>
                <a:ea typeface="Open Sans"/>
                <a:cs typeface="Open Sans"/>
                <a:sym typeface="Open Sans"/>
              </a:rPr>
              <a:t>The </a:t>
            </a:r>
            <a:r>
              <a:rPr b="1" lang="en"/>
              <a:t>cr</a:t>
            </a:r>
            <a:r>
              <a:rPr b="1" lang="en">
                <a:latin typeface="Open Sans"/>
                <a:ea typeface="Open Sans"/>
                <a:cs typeface="Open Sans"/>
                <a:sym typeface="Open Sans"/>
              </a:rPr>
              <a:t>edit </a:t>
            </a:r>
            <a:r>
              <a:rPr b="1" lang="en"/>
              <a:t>b</a:t>
            </a:r>
            <a:r>
              <a:rPr b="1" lang="en">
                <a:latin typeface="Open Sans"/>
                <a:ea typeface="Open Sans"/>
                <a:cs typeface="Open Sans"/>
                <a:sym typeface="Open Sans"/>
              </a:rPr>
              <a:t>alance no longer carries over for </a:t>
            </a:r>
            <a:r>
              <a:rPr b="1" lang="en"/>
              <a:t>two</a:t>
            </a:r>
            <a:r>
              <a:rPr b="1" lang="en">
                <a:latin typeface="Open Sans"/>
                <a:ea typeface="Open Sans"/>
                <a:cs typeface="Open Sans"/>
                <a:sym typeface="Open Sans"/>
              </a:rPr>
              <a:t> weeks before it starts to clear (drop off), it is now being applied in that current remittance.  </a:t>
            </a:r>
            <a:r>
              <a:rPr lang="en">
                <a:latin typeface="Open Sans"/>
                <a:ea typeface="Open Sans"/>
                <a:cs typeface="Open Sans"/>
                <a:sym typeface="Open Sans"/>
              </a:rPr>
              <a:t>This change took effect as of </a:t>
            </a:r>
            <a:r>
              <a:rPr lang="en"/>
              <a:t>August 14, </a:t>
            </a:r>
            <a:r>
              <a:rPr lang="en">
                <a:latin typeface="Open Sans"/>
                <a:ea typeface="Open Sans"/>
                <a:cs typeface="Open Sans"/>
                <a:sym typeface="Open Sans"/>
              </a:rPr>
              <a:t>2023.  </a:t>
            </a:r>
            <a:endParaRPr/>
          </a:p>
          <a:p>
            <a:pPr indent="-330200" lvl="0" marL="457200" marR="0" rtl="0" algn="l">
              <a:lnSpc>
                <a:spcPct val="100000"/>
              </a:lnSpc>
              <a:spcBef>
                <a:spcPts val="1000"/>
              </a:spcBef>
              <a:spcAft>
                <a:spcPts val="0"/>
              </a:spcAft>
              <a:buSzPts val="1600"/>
              <a:buFont typeface="Open Sans"/>
              <a:buChar char="●"/>
            </a:pPr>
            <a:r>
              <a:rPr lang="en">
                <a:latin typeface="Open Sans"/>
                <a:ea typeface="Open Sans"/>
                <a:cs typeface="Open Sans"/>
                <a:sym typeface="Open Sans"/>
              </a:rPr>
              <a:t>On the Paper RA, the Adjustment Type for the </a:t>
            </a:r>
            <a:r>
              <a:rPr lang="en"/>
              <a:t>c</a:t>
            </a:r>
            <a:r>
              <a:rPr lang="en">
                <a:latin typeface="Open Sans"/>
                <a:ea typeface="Open Sans"/>
                <a:cs typeface="Open Sans"/>
                <a:sym typeface="Open Sans"/>
              </a:rPr>
              <a:t>redit </a:t>
            </a:r>
            <a:r>
              <a:rPr lang="en"/>
              <a:t>b</a:t>
            </a:r>
            <a:r>
              <a:rPr lang="en">
                <a:latin typeface="Open Sans"/>
                <a:ea typeface="Open Sans"/>
                <a:cs typeface="Open Sans"/>
                <a:sym typeface="Open Sans"/>
              </a:rPr>
              <a:t>alance amount was changed from</a:t>
            </a:r>
            <a:r>
              <a:rPr b="1" lang="en">
                <a:latin typeface="Open Sans"/>
                <a:ea typeface="Open Sans"/>
                <a:cs typeface="Open Sans"/>
                <a:sym typeface="Open Sans"/>
              </a:rPr>
              <a:t> ‘Balance Owed by Tax ID’ </a:t>
            </a:r>
            <a:r>
              <a:rPr lang="en">
                <a:latin typeface="Open Sans"/>
                <a:ea typeface="Open Sans"/>
                <a:cs typeface="Open Sans"/>
                <a:sym typeface="Open Sans"/>
              </a:rPr>
              <a:t>to</a:t>
            </a:r>
            <a:r>
              <a:rPr b="1" lang="en">
                <a:latin typeface="Open Sans"/>
                <a:ea typeface="Open Sans"/>
                <a:cs typeface="Open Sans"/>
                <a:sym typeface="Open Sans"/>
              </a:rPr>
              <a:t> ‘Invoice’.  </a:t>
            </a:r>
            <a:r>
              <a:rPr lang="en">
                <a:latin typeface="Open Sans"/>
                <a:ea typeface="Open Sans"/>
                <a:cs typeface="Open Sans"/>
                <a:sym typeface="Open Sans"/>
              </a:rPr>
              <a:t>The amount applied to the </a:t>
            </a:r>
            <a:r>
              <a:rPr lang="en"/>
              <a:t>c</a:t>
            </a:r>
            <a:r>
              <a:rPr lang="en">
                <a:latin typeface="Open Sans"/>
                <a:ea typeface="Open Sans"/>
                <a:cs typeface="Open Sans"/>
                <a:sym typeface="Open Sans"/>
              </a:rPr>
              <a:t>redit </a:t>
            </a:r>
            <a:r>
              <a:rPr lang="en"/>
              <a:t>b</a:t>
            </a:r>
            <a:r>
              <a:rPr lang="en">
                <a:latin typeface="Open Sans"/>
                <a:ea typeface="Open Sans"/>
                <a:cs typeface="Open Sans"/>
                <a:sym typeface="Open Sans"/>
              </a:rPr>
              <a:t>alance will be found on the</a:t>
            </a:r>
            <a:r>
              <a:rPr b="1" lang="en">
                <a:latin typeface="Open Sans"/>
                <a:ea typeface="Open Sans"/>
                <a:cs typeface="Open Sans"/>
                <a:sym typeface="Open Sans"/>
              </a:rPr>
              <a:t> AP/AR Netting </a:t>
            </a:r>
            <a:r>
              <a:rPr lang="en">
                <a:latin typeface="Open Sans"/>
                <a:ea typeface="Open Sans"/>
                <a:cs typeface="Open Sans"/>
                <a:sym typeface="Open Sans"/>
              </a:rPr>
              <a:t>line under Adjustment Amount.</a:t>
            </a:r>
            <a:endParaRPr/>
          </a:p>
          <a:p>
            <a:pPr indent="0" lvl="0" marL="457200" rtl="0" algn="l">
              <a:lnSpc>
                <a:spcPct val="90000"/>
              </a:lnSpc>
              <a:spcBef>
                <a:spcPts val="1000"/>
              </a:spcBef>
              <a:spcAft>
                <a:spcPts val="0"/>
              </a:spcAft>
              <a:buSzPts val="1882"/>
              <a:buNone/>
            </a:pPr>
            <a:r>
              <a:t/>
            </a:r>
            <a:endParaRPr/>
          </a:p>
        </p:txBody>
      </p:sp>
    </p:spTree>
  </p:cSld>
  <p:clrMapOvr>
    <a:masterClrMapping/>
  </p:clrMapOvr>
  <p:transition spd="slow">
    <p:wipe dir="l"/>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3"/>
          <p:cNvSpPr txBox="1"/>
          <p:nvPr>
            <p:ph type="title"/>
          </p:nvPr>
        </p:nvSpPr>
        <p:spPr>
          <a:xfrm>
            <a:off x="221500" y="118500"/>
            <a:ext cx="8610900" cy="605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24999"/>
              <a:buNone/>
            </a:pPr>
            <a:r>
              <a:rPr lang="en" sz="2666">
                <a:latin typeface="Open Sans"/>
                <a:ea typeface="Open Sans"/>
                <a:cs typeface="Open Sans"/>
                <a:sym typeface="Open Sans"/>
              </a:rPr>
              <a:t>Example of credit balance with adjustment amount on a paper remittance advice</a:t>
            </a:r>
            <a:br>
              <a:rPr lang="en">
                <a:latin typeface="Open Sans"/>
                <a:ea typeface="Open Sans"/>
                <a:cs typeface="Open Sans"/>
                <a:sym typeface="Open Sans"/>
              </a:rPr>
            </a:br>
            <a:endParaRPr>
              <a:latin typeface="Open Sans"/>
              <a:ea typeface="Open Sans"/>
              <a:cs typeface="Open Sans"/>
              <a:sym typeface="Open Sans"/>
            </a:endParaRPr>
          </a:p>
        </p:txBody>
      </p:sp>
      <p:pic>
        <p:nvPicPr>
          <p:cNvPr descr="Chart, text&#10;&#10;Description automatically generated" id="143" name="Google Shape;143;p3"/>
          <p:cNvPicPr preferRelativeResize="0"/>
          <p:nvPr/>
        </p:nvPicPr>
        <p:blipFill rotWithShape="1">
          <a:blip r:embed="rId3">
            <a:alphaModFix/>
          </a:blip>
          <a:srcRect b="0" l="0" r="0" t="0"/>
          <a:stretch/>
        </p:blipFill>
        <p:spPr>
          <a:xfrm>
            <a:off x="1093961" y="1163847"/>
            <a:ext cx="6526039" cy="2547665"/>
          </a:xfrm>
          <a:prstGeom prst="rect">
            <a:avLst/>
          </a:prstGeom>
          <a:noFill/>
          <a:ln>
            <a:noFill/>
          </a:ln>
        </p:spPr>
      </p:pic>
      <p:sp>
        <p:nvSpPr>
          <p:cNvPr id="144" name="Google Shape;144;p3"/>
          <p:cNvSpPr/>
          <p:nvPr/>
        </p:nvSpPr>
        <p:spPr>
          <a:xfrm>
            <a:off x="921521" y="1693563"/>
            <a:ext cx="1204957" cy="162370"/>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45" name="Google Shape;145;p3"/>
          <p:cNvSpPr txBox="1"/>
          <p:nvPr/>
        </p:nvSpPr>
        <p:spPr>
          <a:xfrm>
            <a:off x="311700" y="4063305"/>
            <a:ext cx="8359800" cy="1046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200" u="none" cap="none" strike="noStrike">
                <a:solidFill>
                  <a:srgbClr val="000000"/>
                </a:solidFill>
                <a:latin typeface="Open Sans"/>
                <a:ea typeface="Open Sans"/>
                <a:cs typeface="Open Sans"/>
                <a:sym typeface="Open Sans"/>
              </a:rPr>
              <a:t>The above example shows that there was a previous credit balance of </a:t>
            </a:r>
            <a:r>
              <a:rPr b="1" i="0" lang="en" sz="1200" u="none" cap="none" strike="noStrike">
                <a:solidFill>
                  <a:srgbClr val="000000"/>
                </a:solidFill>
                <a:latin typeface="Open Sans"/>
                <a:ea typeface="Open Sans"/>
                <a:cs typeface="Open Sans"/>
                <a:sym typeface="Open Sans"/>
              </a:rPr>
              <a:t>$39.83</a:t>
            </a:r>
            <a:r>
              <a:rPr b="0" i="0" lang="en" sz="1200" u="none" cap="none" strike="noStrike">
                <a:solidFill>
                  <a:srgbClr val="000000"/>
                </a:solidFill>
                <a:latin typeface="Open Sans"/>
                <a:ea typeface="Open Sans"/>
                <a:cs typeface="Open Sans"/>
                <a:sym typeface="Open Sans"/>
              </a:rPr>
              <a:t> and that there were enough paid claims on this remittance to clear that credit balance (</a:t>
            </a:r>
            <a:r>
              <a:rPr b="1" lang="en" sz="1200">
                <a:latin typeface="Open Sans"/>
                <a:ea typeface="Open Sans"/>
                <a:cs typeface="Open Sans"/>
                <a:sym typeface="Open Sans"/>
              </a:rPr>
              <a:t>a</a:t>
            </a:r>
            <a:r>
              <a:rPr b="1" i="0" lang="en" sz="1200" cap="none" strike="noStrike">
                <a:solidFill>
                  <a:srgbClr val="000000"/>
                </a:solidFill>
                <a:latin typeface="Open Sans"/>
                <a:ea typeface="Open Sans"/>
                <a:cs typeface="Open Sans"/>
                <a:sym typeface="Open Sans"/>
              </a:rPr>
              <a:t>djustment </a:t>
            </a:r>
            <a:r>
              <a:rPr b="1" lang="en" sz="1200">
                <a:latin typeface="Open Sans"/>
                <a:ea typeface="Open Sans"/>
                <a:cs typeface="Open Sans"/>
                <a:sym typeface="Open Sans"/>
              </a:rPr>
              <a:t>a</a:t>
            </a:r>
            <a:r>
              <a:rPr b="1" i="0" lang="en" sz="1200" cap="none" strike="noStrike">
                <a:solidFill>
                  <a:srgbClr val="000000"/>
                </a:solidFill>
                <a:latin typeface="Open Sans"/>
                <a:ea typeface="Open Sans"/>
                <a:cs typeface="Open Sans"/>
                <a:sym typeface="Open Sans"/>
              </a:rPr>
              <a:t>mount $39.83</a:t>
            </a:r>
            <a:r>
              <a:rPr b="0" i="0" lang="en" sz="1200" u="none" cap="none" strike="noStrike">
                <a:solidFill>
                  <a:srgbClr val="000000"/>
                </a:solidFill>
                <a:latin typeface="Open Sans"/>
                <a:ea typeface="Open Sans"/>
                <a:cs typeface="Open Sans"/>
                <a:sym typeface="Open Sans"/>
              </a:rPr>
              <a:t>). The </a:t>
            </a:r>
            <a:r>
              <a:rPr b="1" lang="en" sz="1200">
                <a:latin typeface="Open Sans"/>
                <a:ea typeface="Open Sans"/>
                <a:cs typeface="Open Sans"/>
                <a:sym typeface="Open Sans"/>
              </a:rPr>
              <a:t>a</a:t>
            </a:r>
            <a:r>
              <a:rPr b="1" i="0" lang="en" sz="1200" cap="none" strike="noStrike">
                <a:solidFill>
                  <a:srgbClr val="000000"/>
                </a:solidFill>
                <a:latin typeface="Open Sans"/>
                <a:ea typeface="Open Sans"/>
                <a:cs typeface="Open Sans"/>
                <a:sym typeface="Open Sans"/>
              </a:rPr>
              <a:t>djustment </a:t>
            </a:r>
            <a:r>
              <a:rPr b="1" lang="en" sz="1200">
                <a:latin typeface="Open Sans"/>
                <a:ea typeface="Open Sans"/>
                <a:cs typeface="Open Sans"/>
                <a:sym typeface="Open Sans"/>
              </a:rPr>
              <a:t>a</a:t>
            </a:r>
            <a:r>
              <a:rPr b="1" i="0" lang="en" sz="1200" cap="none" strike="noStrike">
                <a:solidFill>
                  <a:srgbClr val="000000"/>
                </a:solidFill>
                <a:latin typeface="Open Sans"/>
                <a:ea typeface="Open Sans"/>
                <a:cs typeface="Open Sans"/>
                <a:sym typeface="Open Sans"/>
              </a:rPr>
              <a:t>mount</a:t>
            </a:r>
            <a:r>
              <a:rPr b="0" i="0" lang="en" sz="1200" u="none" cap="none" strike="noStrike">
                <a:solidFill>
                  <a:srgbClr val="000000"/>
                </a:solidFill>
                <a:latin typeface="Open Sans"/>
                <a:ea typeface="Open Sans"/>
                <a:cs typeface="Open Sans"/>
                <a:sym typeface="Open Sans"/>
              </a:rPr>
              <a:t> listed in the </a:t>
            </a:r>
            <a:r>
              <a:rPr b="1" i="0" lang="en" sz="1200" u="none" cap="none" strike="noStrike">
                <a:solidFill>
                  <a:srgbClr val="000000"/>
                </a:solidFill>
                <a:latin typeface="Open Sans"/>
                <a:ea typeface="Open Sans"/>
                <a:cs typeface="Open Sans"/>
                <a:sym typeface="Open Sans"/>
              </a:rPr>
              <a:t>Total Adjusted</a:t>
            </a:r>
            <a:r>
              <a:rPr b="0" i="0" lang="en" sz="1200" u="none" cap="none" strike="noStrike">
                <a:solidFill>
                  <a:srgbClr val="000000"/>
                </a:solidFill>
                <a:latin typeface="Open Sans"/>
                <a:ea typeface="Open Sans"/>
                <a:cs typeface="Open Sans"/>
                <a:sym typeface="Open Sans"/>
              </a:rPr>
              <a:t> field is subtracted from the </a:t>
            </a:r>
            <a:r>
              <a:rPr b="1" i="0" lang="en" sz="1200" u="none" cap="none" strike="noStrike">
                <a:solidFill>
                  <a:srgbClr val="000000"/>
                </a:solidFill>
                <a:latin typeface="Open Sans"/>
                <a:ea typeface="Open Sans"/>
                <a:cs typeface="Open Sans"/>
                <a:sym typeface="Open Sans"/>
              </a:rPr>
              <a:t>Total Approved</a:t>
            </a:r>
            <a:r>
              <a:rPr b="0" i="0" lang="en" sz="1200" u="none" cap="none" strike="noStrike">
                <a:solidFill>
                  <a:srgbClr val="000000"/>
                </a:solidFill>
                <a:latin typeface="Open Sans"/>
                <a:ea typeface="Open Sans"/>
                <a:cs typeface="Open Sans"/>
                <a:sym typeface="Open Sans"/>
              </a:rPr>
              <a:t> amount and then the remaining amount in the </a:t>
            </a:r>
            <a:r>
              <a:rPr b="1" i="0" lang="en" sz="1200" u="none" cap="none" strike="noStrike">
                <a:solidFill>
                  <a:srgbClr val="000000"/>
                </a:solidFill>
                <a:latin typeface="Open Sans"/>
                <a:ea typeface="Open Sans"/>
                <a:cs typeface="Open Sans"/>
                <a:sym typeface="Open Sans"/>
              </a:rPr>
              <a:t>Total Paid</a:t>
            </a:r>
            <a:r>
              <a:rPr b="0" i="0" lang="en" sz="1200" u="none" cap="none" strike="noStrike">
                <a:solidFill>
                  <a:srgbClr val="000000"/>
                </a:solidFill>
                <a:latin typeface="Open Sans"/>
                <a:ea typeface="Open Sans"/>
                <a:cs typeface="Open Sans"/>
                <a:sym typeface="Open Sans"/>
              </a:rPr>
              <a:t> field is what was actually paid to the provider.</a:t>
            </a:r>
            <a:endParaRPr sz="1200"/>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spd="slow">
    <p:wipe dir="l"/>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7"/>
          <p:cNvSpPr txBox="1"/>
          <p:nvPr>
            <p:ph type="title"/>
          </p:nvPr>
        </p:nvSpPr>
        <p:spPr>
          <a:xfrm>
            <a:off x="234950" y="111750"/>
            <a:ext cx="8590500" cy="684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sz="2400">
                <a:latin typeface="Open Sans"/>
                <a:ea typeface="Open Sans"/>
                <a:cs typeface="Open Sans"/>
                <a:sym typeface="Open Sans"/>
              </a:rPr>
              <a:t>Example of no credit balance on paper remittance advice with a gross adjustment (GA)</a:t>
            </a:r>
            <a:endParaRPr>
              <a:latin typeface="Open Sans"/>
              <a:ea typeface="Open Sans"/>
              <a:cs typeface="Open Sans"/>
              <a:sym typeface="Open Sans"/>
            </a:endParaRPr>
          </a:p>
        </p:txBody>
      </p:sp>
      <p:sp>
        <p:nvSpPr>
          <p:cNvPr id="151" name="Google Shape;151;p27"/>
          <p:cNvSpPr txBox="1"/>
          <p:nvPr>
            <p:ph idx="1" type="body"/>
          </p:nvPr>
        </p:nvSpPr>
        <p:spPr>
          <a:xfrm>
            <a:off x="136440" y="944879"/>
            <a:ext cx="8520600" cy="865555"/>
          </a:xfrm>
          <a:prstGeom prst="rect">
            <a:avLst/>
          </a:prstGeom>
          <a:noFill/>
          <a:ln>
            <a:noFill/>
          </a:ln>
        </p:spPr>
        <p:txBody>
          <a:bodyPr anchorCtr="0" anchor="t" bIns="91425" lIns="91425" spcFirstLastPara="1" rIns="91425" wrap="square" tIns="91425">
            <a:noAutofit/>
          </a:bodyPr>
          <a:lstStyle/>
          <a:p>
            <a:pPr indent="0" lvl="0" marL="127000" rtl="0" algn="ctr">
              <a:lnSpc>
                <a:spcPct val="115000"/>
              </a:lnSpc>
              <a:spcBef>
                <a:spcPts val="0"/>
              </a:spcBef>
              <a:spcAft>
                <a:spcPts val="0"/>
              </a:spcAft>
              <a:buSzPts val="1600"/>
              <a:buNone/>
            </a:pPr>
            <a:r>
              <a:rPr b="1" lang="en" sz="1300">
                <a:solidFill>
                  <a:schemeClr val="dk1"/>
                </a:solidFill>
                <a:latin typeface="Open Sans"/>
                <a:ea typeface="Open Sans"/>
                <a:cs typeface="Open Sans"/>
                <a:sym typeface="Open Sans"/>
              </a:rPr>
              <a:t>**All </a:t>
            </a:r>
            <a:r>
              <a:rPr b="1" lang="en" sz="1300">
                <a:solidFill>
                  <a:schemeClr val="dk1"/>
                </a:solidFill>
              </a:rPr>
              <a:t>p</a:t>
            </a:r>
            <a:r>
              <a:rPr b="1" lang="en" sz="1300">
                <a:solidFill>
                  <a:schemeClr val="dk1"/>
                </a:solidFill>
                <a:latin typeface="Open Sans"/>
                <a:ea typeface="Open Sans"/>
                <a:cs typeface="Open Sans"/>
                <a:sym typeface="Open Sans"/>
              </a:rPr>
              <a:t>aid and </a:t>
            </a:r>
            <a:r>
              <a:rPr b="1" lang="en" sz="1300">
                <a:solidFill>
                  <a:schemeClr val="dk1"/>
                </a:solidFill>
              </a:rPr>
              <a:t>d</a:t>
            </a:r>
            <a:r>
              <a:rPr b="1" lang="en" sz="1300">
                <a:solidFill>
                  <a:schemeClr val="dk1"/>
                </a:solidFill>
                <a:latin typeface="Open Sans"/>
                <a:ea typeface="Open Sans"/>
                <a:cs typeface="Open Sans"/>
                <a:sym typeface="Open Sans"/>
              </a:rPr>
              <a:t>enied claims (except for </a:t>
            </a:r>
            <a:r>
              <a:rPr b="1" lang="en" sz="1300">
                <a:solidFill>
                  <a:schemeClr val="dk1"/>
                </a:solidFill>
              </a:rPr>
              <a:t>p</a:t>
            </a:r>
            <a:r>
              <a:rPr b="1" lang="en" sz="1300">
                <a:solidFill>
                  <a:schemeClr val="dk1"/>
                </a:solidFill>
                <a:latin typeface="Open Sans"/>
                <a:ea typeface="Open Sans"/>
                <a:cs typeface="Open Sans"/>
                <a:sym typeface="Open Sans"/>
              </a:rPr>
              <a:t>harmacy </a:t>
            </a:r>
            <a:r>
              <a:rPr b="1" lang="en" sz="1300">
                <a:solidFill>
                  <a:schemeClr val="dk1"/>
                </a:solidFill>
              </a:rPr>
              <a:t>c</a:t>
            </a:r>
            <a:r>
              <a:rPr b="1" lang="en" sz="1300">
                <a:solidFill>
                  <a:schemeClr val="dk1"/>
                </a:solidFill>
                <a:latin typeface="Open Sans"/>
                <a:ea typeface="Open Sans"/>
                <a:cs typeface="Open Sans"/>
                <a:sym typeface="Open Sans"/>
              </a:rPr>
              <a:t>laims) will have the Remark Code of N1. This code provides information about </a:t>
            </a:r>
            <a:r>
              <a:rPr b="1" lang="en" sz="1300">
                <a:solidFill>
                  <a:schemeClr val="dk1"/>
                </a:solidFill>
              </a:rPr>
              <a:t>h</a:t>
            </a:r>
            <a:r>
              <a:rPr b="1" lang="en" sz="1300">
                <a:solidFill>
                  <a:schemeClr val="dk1"/>
                </a:solidFill>
                <a:latin typeface="Open Sans"/>
                <a:ea typeface="Open Sans"/>
                <a:cs typeface="Open Sans"/>
                <a:sym typeface="Open Sans"/>
              </a:rPr>
              <a:t>earing </a:t>
            </a:r>
            <a:r>
              <a:rPr b="1" lang="en" sz="1300">
                <a:solidFill>
                  <a:schemeClr val="dk1"/>
                </a:solidFill>
              </a:rPr>
              <a:t>r</a:t>
            </a:r>
            <a:r>
              <a:rPr b="1" lang="en" sz="1300">
                <a:solidFill>
                  <a:schemeClr val="dk1"/>
                </a:solidFill>
                <a:latin typeface="Open Sans"/>
                <a:ea typeface="Open Sans"/>
                <a:cs typeface="Open Sans"/>
                <a:sym typeface="Open Sans"/>
              </a:rPr>
              <a:t>ights and is not a denial.</a:t>
            </a:r>
            <a:endParaRPr sz="1300">
              <a:solidFill>
                <a:schemeClr val="dk1"/>
              </a:solidFill>
              <a:latin typeface="Open Sans"/>
              <a:ea typeface="Open Sans"/>
              <a:cs typeface="Open Sans"/>
              <a:sym typeface="Open Sans"/>
            </a:endParaRPr>
          </a:p>
          <a:p>
            <a:pPr indent="0" lvl="0" marL="127000" rtl="0" algn="l">
              <a:lnSpc>
                <a:spcPct val="115000"/>
              </a:lnSpc>
              <a:spcBef>
                <a:spcPts val="0"/>
              </a:spcBef>
              <a:spcAft>
                <a:spcPts val="0"/>
              </a:spcAft>
              <a:buSzPts val="1600"/>
              <a:buNone/>
            </a:pPr>
            <a:r>
              <a:t/>
            </a:r>
            <a:endParaRPr/>
          </a:p>
        </p:txBody>
      </p:sp>
      <p:grpSp>
        <p:nvGrpSpPr>
          <p:cNvPr id="152" name="Google Shape;152;p27"/>
          <p:cNvGrpSpPr/>
          <p:nvPr/>
        </p:nvGrpSpPr>
        <p:grpSpPr>
          <a:xfrm>
            <a:off x="1401360" y="1626235"/>
            <a:ext cx="6310292" cy="2488452"/>
            <a:chOff x="0" y="0"/>
            <a:chExt cx="6249670" cy="2409190"/>
          </a:xfrm>
        </p:grpSpPr>
        <p:grpSp>
          <p:nvGrpSpPr>
            <p:cNvPr id="153" name="Google Shape;153;p27"/>
            <p:cNvGrpSpPr/>
            <p:nvPr/>
          </p:nvGrpSpPr>
          <p:grpSpPr>
            <a:xfrm>
              <a:off x="0" y="0"/>
              <a:ext cx="6249670" cy="2409190"/>
              <a:chOff x="0" y="0"/>
              <a:chExt cx="6249670" cy="2409190"/>
            </a:xfrm>
          </p:grpSpPr>
          <p:pic>
            <p:nvPicPr>
              <p:cNvPr descr="Text&#10;&#10;Description automatically generated" id="154" name="Google Shape;154;p27"/>
              <p:cNvPicPr preferRelativeResize="0"/>
              <p:nvPr/>
            </p:nvPicPr>
            <p:blipFill rotWithShape="1">
              <a:blip r:embed="rId3">
                <a:alphaModFix/>
              </a:blip>
              <a:srcRect b="0" l="0" r="0" t="0"/>
              <a:stretch/>
            </p:blipFill>
            <p:spPr>
              <a:xfrm>
                <a:off x="0" y="0"/>
                <a:ext cx="6249670" cy="2409190"/>
              </a:xfrm>
              <a:prstGeom prst="rect">
                <a:avLst/>
              </a:prstGeom>
              <a:noFill/>
              <a:ln>
                <a:noFill/>
              </a:ln>
            </p:spPr>
          </p:pic>
          <p:sp>
            <p:nvSpPr>
              <p:cNvPr id="155" name="Google Shape;155;p27"/>
              <p:cNvSpPr/>
              <p:nvPr/>
            </p:nvSpPr>
            <p:spPr>
              <a:xfrm>
                <a:off x="517585" y="2234241"/>
                <a:ext cx="587954" cy="159026"/>
              </a:xfrm>
              <a:prstGeom prst="rect">
                <a:avLst/>
              </a:prstGeom>
              <a:solidFill>
                <a:srgbClr val="F2F2F2"/>
              </a:solidFill>
              <a:ln cap="flat" cmpd="sng" w="25400">
                <a:solidFill>
                  <a:srgbClr val="F2F2F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56" name="Google Shape;156;p27"/>
              <p:cNvSpPr/>
              <p:nvPr/>
            </p:nvSpPr>
            <p:spPr>
              <a:xfrm>
                <a:off x="3088257" y="34505"/>
                <a:ext cx="548392" cy="111318"/>
              </a:xfrm>
              <a:prstGeom prst="rect">
                <a:avLst/>
              </a:prstGeom>
              <a:solidFill>
                <a:srgbClr val="F2F2F2"/>
              </a:solidFill>
              <a:ln cap="flat" cmpd="sng" w="25400">
                <a:solidFill>
                  <a:srgbClr val="F2F2F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57" name="Google Shape;157;p27"/>
              <p:cNvSpPr/>
              <p:nvPr/>
            </p:nvSpPr>
            <p:spPr>
              <a:xfrm>
                <a:off x="776378" y="34505"/>
                <a:ext cx="456556" cy="122830"/>
              </a:xfrm>
              <a:prstGeom prst="rect">
                <a:avLst/>
              </a:prstGeom>
              <a:solidFill>
                <a:srgbClr val="F2F2F2"/>
              </a:solidFill>
              <a:ln cap="flat" cmpd="sng" w="25400">
                <a:solidFill>
                  <a:srgbClr val="F2F2F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58" name="Google Shape;158;p27"/>
              <p:cNvSpPr/>
              <p:nvPr/>
            </p:nvSpPr>
            <p:spPr>
              <a:xfrm>
                <a:off x="5020574" y="0"/>
                <a:ext cx="469127" cy="174045"/>
              </a:xfrm>
              <a:prstGeom prst="rect">
                <a:avLst/>
              </a:prstGeom>
              <a:solidFill>
                <a:srgbClr val="F2F2F2"/>
              </a:solidFill>
              <a:ln cap="flat" cmpd="sng" w="25400">
                <a:solidFill>
                  <a:srgbClr val="F2F2F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59" name="Google Shape;159;p27"/>
              <p:cNvSpPr/>
              <p:nvPr/>
            </p:nvSpPr>
            <p:spPr>
              <a:xfrm>
                <a:off x="1595887" y="17253"/>
                <a:ext cx="1016758" cy="124773"/>
              </a:xfrm>
              <a:prstGeom prst="rect">
                <a:avLst/>
              </a:prstGeom>
              <a:solidFill>
                <a:srgbClr val="F2F2F2"/>
              </a:solidFill>
              <a:ln cap="flat" cmpd="sng" w="25400">
                <a:solidFill>
                  <a:srgbClr val="F2F2F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0" name="Google Shape;160;p27"/>
              <p:cNvSpPr/>
              <p:nvPr/>
            </p:nvSpPr>
            <p:spPr>
              <a:xfrm>
                <a:off x="8627" y="405441"/>
                <a:ext cx="313898" cy="191068"/>
              </a:xfrm>
              <a:prstGeom prst="rect">
                <a:avLst/>
              </a:prstGeom>
              <a:noFill/>
              <a:ln cap="flat" cmpd="sng" w="25400">
                <a:solidFill>
                  <a:srgbClr val="00B0F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161" name="Google Shape;161;p27"/>
            <p:cNvSpPr/>
            <p:nvPr/>
          </p:nvSpPr>
          <p:spPr>
            <a:xfrm>
              <a:off x="0" y="1578634"/>
              <a:ext cx="211540" cy="156949"/>
            </a:xfrm>
            <a:prstGeom prst="rect">
              <a:avLst/>
            </a:prstGeom>
            <a:no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162" name="Google Shape;162;p27"/>
          <p:cNvSpPr txBox="1"/>
          <p:nvPr/>
        </p:nvSpPr>
        <p:spPr>
          <a:xfrm>
            <a:off x="234950" y="4198625"/>
            <a:ext cx="85569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200" u="none" cap="none" strike="noStrike">
                <a:solidFill>
                  <a:srgbClr val="000000"/>
                </a:solidFill>
                <a:latin typeface="Open Sans"/>
                <a:ea typeface="Open Sans"/>
                <a:cs typeface="Open Sans"/>
                <a:sym typeface="Open Sans"/>
              </a:rPr>
              <a:t>The descriptions of the CARC and RARC </a:t>
            </a:r>
            <a:r>
              <a:rPr lang="en" sz="1200">
                <a:latin typeface="Open Sans"/>
                <a:ea typeface="Open Sans"/>
                <a:cs typeface="Open Sans"/>
                <a:sym typeface="Open Sans"/>
              </a:rPr>
              <a:t>c</a:t>
            </a:r>
            <a:r>
              <a:rPr b="0" i="0" lang="en" sz="1200" u="none" cap="none" strike="noStrike">
                <a:solidFill>
                  <a:srgbClr val="000000"/>
                </a:solidFill>
                <a:latin typeface="Open Sans"/>
                <a:ea typeface="Open Sans"/>
                <a:cs typeface="Open Sans"/>
                <a:sym typeface="Open Sans"/>
              </a:rPr>
              <a:t>odes will not be given on the </a:t>
            </a:r>
            <a:r>
              <a:rPr lang="en" sz="1200">
                <a:latin typeface="Open Sans"/>
                <a:ea typeface="Open Sans"/>
                <a:cs typeface="Open Sans"/>
                <a:sym typeface="Open Sans"/>
              </a:rPr>
              <a:t>p</a:t>
            </a:r>
            <a:r>
              <a:rPr b="0" i="0" lang="en" sz="1200" u="none" cap="none" strike="noStrike">
                <a:solidFill>
                  <a:srgbClr val="000000"/>
                </a:solidFill>
                <a:latin typeface="Open Sans"/>
                <a:ea typeface="Open Sans"/>
                <a:cs typeface="Open Sans"/>
                <a:sym typeface="Open Sans"/>
              </a:rPr>
              <a:t>aper RA or the 835. </a:t>
            </a:r>
            <a:r>
              <a:rPr lang="en" sz="1200">
                <a:latin typeface="Open Sans"/>
                <a:ea typeface="Open Sans"/>
                <a:cs typeface="Open Sans"/>
                <a:sym typeface="Open Sans"/>
              </a:rPr>
              <a:t>P</a:t>
            </a:r>
            <a:r>
              <a:rPr b="0" i="0" lang="en" sz="1200" u="none" cap="none" strike="noStrike">
                <a:solidFill>
                  <a:srgbClr val="000000"/>
                </a:solidFill>
                <a:latin typeface="Open Sans"/>
                <a:ea typeface="Open Sans"/>
                <a:cs typeface="Open Sans"/>
                <a:sym typeface="Open Sans"/>
              </a:rPr>
              <a:t>roviders will need to look up these codes to find out the meaning of that code.  To view the descriptions, providers can view the Claim Denial Codes List (CARC_RARC) document on </a:t>
            </a:r>
            <a:r>
              <a:rPr lang="en" sz="1200">
                <a:latin typeface="Open Sans"/>
                <a:ea typeface="Open Sans"/>
                <a:cs typeface="Open Sans"/>
                <a:sym typeface="Open Sans"/>
              </a:rPr>
              <a:t>the</a:t>
            </a:r>
            <a:r>
              <a:rPr b="0" i="0" lang="en" sz="1200" u="none" cap="none" strike="noStrike">
                <a:solidFill>
                  <a:srgbClr val="000000"/>
                </a:solidFill>
                <a:latin typeface="Open Sans"/>
                <a:ea typeface="Open Sans"/>
                <a:cs typeface="Open Sans"/>
                <a:sym typeface="Open Sans"/>
              </a:rPr>
              <a:t> website </a:t>
            </a:r>
            <a:r>
              <a:rPr b="0" i="0" lang="en" sz="1200" u="sng" cap="none" strike="noStrike">
                <a:solidFill>
                  <a:srgbClr val="0000FF"/>
                </a:solidFill>
                <a:latin typeface="Open Sans"/>
                <a:ea typeface="Open Sans"/>
                <a:cs typeface="Open Sans"/>
                <a:sym typeface="Open Sans"/>
                <a:hlinkClick r:id="rId4">
                  <a:extLst>
                    <a:ext uri="{A12FA001-AC4F-418D-AE19-62706E023703}">
                      <ahyp:hlinkClr val="tx"/>
                    </a:ext>
                  </a:extLst>
                </a:hlinkClick>
              </a:rPr>
              <a:t>https://medicaid.utah.gov/claims/</a:t>
            </a:r>
            <a:r>
              <a:rPr b="0" i="0" lang="en" sz="1200" u="none" cap="none" strike="noStrike">
                <a:solidFill>
                  <a:srgbClr val="000000"/>
                </a:solidFill>
                <a:latin typeface="Open Sans"/>
                <a:ea typeface="Open Sans"/>
                <a:cs typeface="Open Sans"/>
                <a:sym typeface="Open Sans"/>
              </a:rPr>
              <a:t> or go to </a:t>
            </a:r>
            <a:r>
              <a:rPr b="0" i="0" lang="en" sz="1200" u="sng" cap="none" strike="noStrike">
                <a:solidFill>
                  <a:srgbClr val="0000FF"/>
                </a:solidFill>
                <a:latin typeface="Open Sans"/>
                <a:ea typeface="Open Sans"/>
                <a:cs typeface="Open Sans"/>
                <a:sym typeface="Open Sans"/>
                <a:hlinkClick r:id="rId5">
                  <a:extLst>
                    <a:ext uri="{A12FA001-AC4F-418D-AE19-62706E023703}">
                      <ahyp:hlinkClr val="tx"/>
                    </a:ext>
                  </a:extLst>
                </a:hlinkClick>
              </a:rPr>
              <a:t>https://x12.org/codes</a:t>
            </a:r>
            <a:r>
              <a:rPr b="0" i="0" lang="en" sz="1200" u="none" cap="none" strike="noStrike">
                <a:solidFill>
                  <a:srgbClr val="000000"/>
                </a:solidFill>
                <a:latin typeface="Open Sans"/>
                <a:ea typeface="Open Sans"/>
                <a:cs typeface="Open Sans"/>
                <a:sym typeface="Open Sans"/>
              </a:rPr>
              <a:t> to view all x12 codes.</a:t>
            </a:r>
            <a:endParaRPr b="0" i="0" sz="1400" u="none" cap="none" strike="noStrike">
              <a:solidFill>
                <a:srgbClr val="000000"/>
              </a:solidFill>
              <a:latin typeface="Arial"/>
              <a:ea typeface="Arial"/>
              <a:cs typeface="Arial"/>
              <a:sym typeface="Arial"/>
            </a:endParaRPr>
          </a:p>
        </p:txBody>
      </p:sp>
    </p:spTree>
  </p:cSld>
  <p:clrMapOvr>
    <a:masterClrMapping/>
  </p:clrMapOvr>
  <p:transition spd="slow">
    <p:wipe dir="l"/>
  </p:transition>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HHS 2 Color Block">
  <a:themeElements>
    <a:clrScheme name="Gameday">
      <a:dk1>
        <a:srgbClr val="490F52"/>
      </a:dk1>
      <a:lt1>
        <a:srgbClr val="FFFFFF"/>
      </a:lt1>
      <a:dk2>
        <a:srgbClr val="000000"/>
      </a:dk2>
      <a:lt2>
        <a:srgbClr val="666666"/>
      </a:lt2>
      <a:accent1>
        <a:srgbClr val="23A595"/>
      </a:accent1>
      <a:accent2>
        <a:srgbClr val="490F52"/>
      </a:accent2>
      <a:accent3>
        <a:srgbClr val="490F52"/>
      </a:accent3>
      <a:accent4>
        <a:srgbClr val="23A595"/>
      </a:accent4>
      <a:accent5>
        <a:srgbClr val="FFFFFF"/>
      </a:accent5>
      <a:accent6>
        <a:srgbClr val="FFFFFF"/>
      </a:accent6>
      <a:hlink>
        <a:srgbClr val="490F52"/>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